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722" r:id="rId1"/>
  </p:sldMasterIdLst>
  <p:notesMasterIdLst>
    <p:notesMasterId r:id="rId49"/>
  </p:notesMasterIdLst>
  <p:handoutMasterIdLst>
    <p:handoutMasterId r:id="rId50"/>
  </p:handoutMasterIdLst>
  <p:sldIdLst>
    <p:sldId id="4545" r:id="rId2"/>
    <p:sldId id="4309" r:id="rId3"/>
    <p:sldId id="2146847209" r:id="rId4"/>
    <p:sldId id="269" r:id="rId5"/>
    <p:sldId id="4544" r:id="rId6"/>
    <p:sldId id="2146847193" r:id="rId7"/>
    <p:sldId id="2146847192" r:id="rId8"/>
    <p:sldId id="2147479247" r:id="rId9"/>
    <p:sldId id="2147479250" r:id="rId10"/>
    <p:sldId id="2146847178" r:id="rId11"/>
    <p:sldId id="2147479246" r:id="rId12"/>
    <p:sldId id="660" r:id="rId13"/>
    <p:sldId id="4304" r:id="rId14"/>
    <p:sldId id="2147479295" r:id="rId15"/>
    <p:sldId id="2147479294" r:id="rId16"/>
    <p:sldId id="2146847179" r:id="rId17"/>
    <p:sldId id="2147479260" r:id="rId18"/>
    <p:sldId id="2147479258" r:id="rId19"/>
    <p:sldId id="2147479273" r:id="rId20"/>
    <p:sldId id="2147479259" r:id="rId21"/>
    <p:sldId id="2147479261" r:id="rId22"/>
    <p:sldId id="2147479275" r:id="rId23"/>
    <p:sldId id="2147479262" r:id="rId24"/>
    <p:sldId id="4513" r:id="rId25"/>
    <p:sldId id="4514" r:id="rId26"/>
    <p:sldId id="2146847196" r:id="rId27"/>
    <p:sldId id="2146847205" r:id="rId28"/>
    <p:sldId id="2146847206" r:id="rId29"/>
    <p:sldId id="2146847207" r:id="rId30"/>
    <p:sldId id="2147479240" r:id="rId31"/>
    <p:sldId id="2147479241" r:id="rId32"/>
    <p:sldId id="2147479242" r:id="rId33"/>
    <p:sldId id="2147479243" r:id="rId34"/>
    <p:sldId id="2147310282" r:id="rId35"/>
    <p:sldId id="2147479293" r:id="rId36"/>
    <p:sldId id="2146847200" r:id="rId37"/>
    <p:sldId id="2147308907" r:id="rId38"/>
    <p:sldId id="4525" r:id="rId39"/>
    <p:sldId id="2147479244" r:id="rId40"/>
    <p:sldId id="2147479245" r:id="rId41"/>
    <p:sldId id="2146847208" r:id="rId42"/>
    <p:sldId id="2147479248" r:id="rId43"/>
    <p:sldId id="4548" r:id="rId44"/>
    <p:sldId id="2146847210" r:id="rId45"/>
    <p:sldId id="4547" r:id="rId46"/>
    <p:sldId id="2146847203" r:id="rId47"/>
    <p:sldId id="356" r:id="rId48"/>
  </p:sldIdLst>
  <p:sldSz cx="12188825"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39">
          <p15:clr>
            <a:srgbClr val="A4A3A4"/>
          </p15:clr>
        </p15:guide>
        <p15:guide id="3" pos="335" userDrawn="1">
          <p15:clr>
            <a:srgbClr val="A4A3A4"/>
          </p15:clr>
        </p15:guide>
        <p15:guide id="4" orient="horz" pos="14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Kim" initials="E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C95"/>
    <a:srgbClr val="CAD6DC"/>
    <a:srgbClr val="E8EBF0"/>
    <a:srgbClr val="00758F"/>
    <a:srgbClr val="E7ECEF"/>
    <a:srgbClr val="41555E"/>
    <a:srgbClr val="983550"/>
    <a:srgbClr val="A0324E"/>
    <a:srgbClr val="8C4160"/>
    <a:srgbClr val="9932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26" autoAdjust="0"/>
  </p:normalViewPr>
  <p:slideViewPr>
    <p:cSldViewPr snapToGrid="0">
      <p:cViewPr varScale="1">
        <p:scale>
          <a:sx n="86" d="100"/>
          <a:sy n="86" d="100"/>
        </p:scale>
        <p:origin x="552" y="58"/>
      </p:cViewPr>
      <p:guideLst>
        <p:guide orient="horz" pos="3203"/>
        <p:guide pos="3839"/>
        <p:guide pos="335"/>
        <p:guide orient="horz" pos="1434"/>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5040"/>
    </p:cViewPr>
  </p:sorterViewPr>
  <p:notesViewPr>
    <p:cSldViewPr snapToGrid="0" snapToObjects="1">
      <p:cViewPr varScale="1">
        <p:scale>
          <a:sx n="95" d="100"/>
          <a:sy n="95" d="100"/>
        </p:scale>
        <p:origin x="400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1BF02-AE1C-4570-96E2-6D2F95113AE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FFC36B83-801D-443A-8570-DB03F7B3E921}">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在几分钟内从电子表格转换到 </a:t>
          </a:r>
          <a:r>
            <a:rPr lang="en-US" altLang="zh-CN" sz="1800" b="1" dirty="0"/>
            <a:t>Web </a:t>
          </a:r>
          <a:r>
            <a:rPr lang="zh-CN" altLang="en-US" sz="1800" b="1" dirty="0"/>
            <a:t>应用 </a:t>
          </a:r>
          <a:endParaRPr lang="zh-CN" altLang="en-US" sz="1800" dirty="0"/>
        </a:p>
      </dgm:t>
    </dgm:pt>
    <dgm:pt modelId="{077E2303-230F-4834-A39A-EF951E3669DF}" type="parTrans" cxnId="{EFF70181-6A7E-4FF2-88D3-FF1F1623651D}">
      <dgm:prSet/>
      <dgm:spPr/>
      <dgm:t>
        <a:bodyPr/>
        <a:lstStyle/>
        <a:p>
          <a:endParaRPr lang="zh-CN" altLang="en-US"/>
        </a:p>
      </dgm:t>
    </dgm:pt>
    <dgm:pt modelId="{A0FEE671-53D5-4535-823D-BCD42EE5F302}" type="sibTrans" cxnId="{EFF70181-6A7E-4FF2-88D3-FF1F1623651D}">
      <dgm:prSet/>
      <dgm:spPr/>
      <dgm:t>
        <a:bodyPr/>
        <a:lstStyle/>
        <a:p>
          <a:endParaRPr lang="zh-CN" altLang="en-US"/>
        </a:p>
      </dgm:t>
    </dgm:pt>
    <dgm:pt modelId="{482866D9-8C62-470F-AB77-302D739D6C8C}">
      <dgm:prSet phldrT="[Text]" custT="1"/>
      <dgm:spPr/>
      <dgm:t>
        <a:bodyPr anchor="ctr"/>
        <a:lstStyle/>
        <a:p>
          <a:pPr algn="l"/>
          <a:r>
            <a:rPr lang="zh-CN" altLang="en-US" sz="1600" dirty="0">
              <a:solidFill>
                <a:schemeClr val="tx1"/>
              </a:solidFill>
            </a:rPr>
            <a:t>使用向导，只需单击几次，即可将电子表格转换为 </a:t>
          </a:r>
          <a:r>
            <a:rPr lang="en-US" altLang="en-US" sz="1600" dirty="0">
              <a:solidFill>
                <a:schemeClr val="tx1"/>
              </a:solidFill>
            </a:rPr>
            <a:t>Oracle </a:t>
          </a:r>
          <a:r>
            <a:rPr lang="zh-CN" altLang="en-US" sz="1600" dirty="0">
              <a:solidFill>
                <a:schemeClr val="tx1"/>
              </a:solidFill>
            </a:rPr>
            <a:t>数据库中完整填充的表格，然后可得到一个功能完备的应用，其中具有用于维护数据的报表和表单。</a:t>
          </a:r>
        </a:p>
      </dgm:t>
    </dgm:pt>
    <dgm:pt modelId="{E21B659F-C051-4E31-BF95-F79E9A0B35A1}" type="parTrans" cxnId="{77E6EB11-CA34-46CD-9033-4C38FE31EA79}">
      <dgm:prSet/>
      <dgm:spPr/>
      <dgm:t>
        <a:bodyPr/>
        <a:lstStyle/>
        <a:p>
          <a:endParaRPr lang="zh-CN" altLang="en-US"/>
        </a:p>
      </dgm:t>
    </dgm:pt>
    <dgm:pt modelId="{C3F06903-AF28-4FC1-99AC-5B301C3CB574}" type="sibTrans" cxnId="{77E6EB11-CA34-46CD-9033-4C38FE31EA79}">
      <dgm:prSet/>
      <dgm:spPr/>
      <dgm:t>
        <a:bodyPr/>
        <a:lstStyle/>
        <a:p>
          <a:endParaRPr lang="zh-CN" altLang="en-US"/>
        </a:p>
      </dgm:t>
    </dgm:pt>
    <dgm:pt modelId="{31093614-8C38-4032-B060-D4C1952BFA8B}">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单一信息源</a:t>
          </a:r>
          <a:endParaRPr lang="zh-CN" altLang="en-US" sz="1800" dirty="0"/>
        </a:p>
      </dgm:t>
    </dgm:pt>
    <dgm:pt modelId="{490003A0-1A60-4B6C-9118-F2605E784FE8}" type="parTrans" cxnId="{0CB1B40E-62AE-4433-8C17-638900DA84A4}">
      <dgm:prSet/>
      <dgm:spPr/>
      <dgm:t>
        <a:bodyPr/>
        <a:lstStyle/>
        <a:p>
          <a:endParaRPr lang="zh-CN" altLang="en-US"/>
        </a:p>
      </dgm:t>
    </dgm:pt>
    <dgm:pt modelId="{53781A26-99DB-4937-AC46-10F43A4E7BCF}" type="sibTrans" cxnId="{0CB1B40E-62AE-4433-8C17-638900DA84A4}">
      <dgm:prSet/>
      <dgm:spPr/>
      <dgm:t>
        <a:bodyPr/>
        <a:lstStyle/>
        <a:p>
          <a:endParaRPr lang="zh-CN" altLang="en-US"/>
        </a:p>
      </dgm:t>
    </dgm:pt>
    <dgm:pt modelId="{A98653C5-41AD-4360-93D2-13B78D37AC0F}">
      <dgm:prSet phldrT="[Text]" custT="1"/>
      <dgm:spPr/>
      <dgm:t>
        <a:bodyPr anchor="ctr"/>
        <a:lstStyle/>
        <a:p>
          <a:r>
            <a:rPr lang="zh-CN" altLang="en-US" sz="1600" dirty="0">
              <a:solidFill>
                <a:schemeClr val="tx1"/>
              </a:solidFill>
            </a:rPr>
            <a:t>用户不必将大量电子表格传来传去，而是可以登录 </a:t>
          </a:r>
          <a:r>
            <a:rPr lang="en-US" altLang="en-US" sz="1600" dirty="0">
              <a:solidFill>
                <a:schemeClr val="tx1"/>
              </a:solidFill>
            </a:rPr>
            <a:t>APEX </a:t>
          </a:r>
          <a:r>
            <a:rPr lang="zh-CN" altLang="en-US" sz="1600" dirty="0">
              <a:solidFill>
                <a:schemeClr val="tx1"/>
              </a:solidFill>
            </a:rPr>
            <a:t>以访问单个集中式应用；每个人都可以在其中维护数据。</a:t>
          </a:r>
        </a:p>
      </dgm:t>
    </dgm:pt>
    <dgm:pt modelId="{558F40FD-2DBF-42D6-85E7-F17580A989A4}" type="parTrans" cxnId="{9F8087B5-00D7-4A65-94D2-32F00BB466FE}">
      <dgm:prSet/>
      <dgm:spPr/>
      <dgm:t>
        <a:bodyPr/>
        <a:lstStyle/>
        <a:p>
          <a:endParaRPr lang="zh-CN" altLang="en-US"/>
        </a:p>
      </dgm:t>
    </dgm:pt>
    <dgm:pt modelId="{F94CFABC-7653-4EA9-95C7-47C2C6696CD7}" type="sibTrans" cxnId="{9F8087B5-00D7-4A65-94D2-32F00BB466FE}">
      <dgm:prSet/>
      <dgm:spPr/>
      <dgm:t>
        <a:bodyPr/>
        <a:lstStyle/>
        <a:p>
          <a:endParaRPr lang="zh-CN" altLang="en-US"/>
        </a:p>
      </dgm:t>
    </dgm:pt>
    <dgm:pt modelId="{9E619EB0-1FB5-4144-8D1F-6A44D6A440CA}">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高级安全性</a:t>
          </a:r>
        </a:p>
      </dgm:t>
    </dgm:pt>
    <dgm:pt modelId="{63CB77AE-4957-4E7B-99F5-2A35FCF87C0B}" type="parTrans" cxnId="{B0A84770-2834-4722-98D5-941F8D3AE5AB}">
      <dgm:prSet/>
      <dgm:spPr/>
      <dgm:t>
        <a:bodyPr/>
        <a:lstStyle/>
        <a:p>
          <a:endParaRPr lang="zh-CN" altLang="en-US"/>
        </a:p>
      </dgm:t>
    </dgm:pt>
    <dgm:pt modelId="{57B93F91-D977-4E51-B720-2214482341F5}" type="sibTrans" cxnId="{B0A84770-2834-4722-98D5-941F8D3AE5AB}">
      <dgm:prSet/>
      <dgm:spPr/>
      <dgm:t>
        <a:bodyPr/>
        <a:lstStyle/>
        <a:p>
          <a:endParaRPr lang="zh-CN" altLang="en-US"/>
        </a:p>
      </dgm:t>
    </dgm:pt>
    <dgm:pt modelId="{8EC79731-2E26-4097-BDE7-04828AF103CE}">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完全关系型</a:t>
          </a:r>
          <a:endParaRPr lang="zh-CN" altLang="en-US" sz="1800" dirty="0"/>
        </a:p>
      </dgm:t>
    </dgm:pt>
    <dgm:pt modelId="{92DE2A3B-9CD9-4703-9F46-CEE5A21848C0}" type="parTrans" cxnId="{7D8A6E68-011C-47C6-8C50-7A0356F86C73}">
      <dgm:prSet/>
      <dgm:spPr/>
      <dgm:t>
        <a:bodyPr/>
        <a:lstStyle/>
        <a:p>
          <a:endParaRPr lang="zh-CN" altLang="en-US"/>
        </a:p>
      </dgm:t>
    </dgm:pt>
    <dgm:pt modelId="{D1DD08B1-4D8F-438E-B286-4FBFF37493C4}" type="sibTrans" cxnId="{7D8A6E68-011C-47C6-8C50-7A0356F86C73}">
      <dgm:prSet/>
      <dgm:spPr/>
      <dgm:t>
        <a:bodyPr/>
        <a:lstStyle/>
        <a:p>
          <a:endParaRPr lang="zh-CN" altLang="en-US"/>
        </a:p>
      </dgm:t>
    </dgm:pt>
    <dgm:pt modelId="{2DE4964F-32E9-4E5F-92DF-66A57C12D3F3}">
      <dgm:prSet phldrT="[Text]" custT="1"/>
      <dgm:spPr/>
      <dgm:t>
        <a:bodyPr anchor="ctr"/>
        <a:lstStyle/>
        <a:p>
          <a:r>
            <a:rPr lang="zh-CN" altLang="en-US" sz="1600" dirty="0">
              <a:solidFill>
                <a:schemeClr val="tx1"/>
              </a:solidFill>
            </a:rPr>
            <a:t>在电子表格中实施主从类型关系相当困难，因为大多数电子表格都是平面的，结果就是难以正确分析数据。</a:t>
          </a:r>
          <a:r>
            <a:rPr lang="en-US" altLang="en-US" sz="1600" dirty="0">
              <a:solidFill>
                <a:schemeClr val="tx1"/>
              </a:solidFill>
            </a:rPr>
            <a:t>APEX</a:t>
          </a:r>
          <a:r>
            <a:rPr lang="zh-CN" altLang="en-US" sz="1600" dirty="0">
              <a:solidFill>
                <a:schemeClr val="tx1"/>
              </a:solidFill>
            </a:rPr>
            <a:t>中存在主从类型的表格，因此很容易在其中实施引用完整性。</a:t>
          </a:r>
        </a:p>
      </dgm:t>
    </dgm:pt>
    <dgm:pt modelId="{23D8A91D-0F6C-42BA-989F-5A0712B28EF9}" type="parTrans" cxnId="{9C24AEF0-4567-41B1-90B1-0AAFC5212CD5}">
      <dgm:prSet/>
      <dgm:spPr/>
      <dgm:t>
        <a:bodyPr/>
        <a:lstStyle/>
        <a:p>
          <a:endParaRPr lang="zh-CN" altLang="en-US"/>
        </a:p>
      </dgm:t>
    </dgm:pt>
    <dgm:pt modelId="{2748F2B3-11BC-4681-B29A-B15FB8C143C5}" type="sibTrans" cxnId="{9C24AEF0-4567-41B1-90B1-0AAFC5212CD5}">
      <dgm:prSet/>
      <dgm:spPr/>
      <dgm:t>
        <a:bodyPr/>
        <a:lstStyle/>
        <a:p>
          <a:endParaRPr lang="zh-CN" altLang="en-US"/>
        </a:p>
      </dgm:t>
    </dgm:pt>
    <dgm:pt modelId="{E923D95B-A656-4143-86E6-159601572883}">
      <dgm:prSet phldrT="[Text]" custT="1"/>
      <dgm:spPr/>
      <dgm:t>
        <a:bodyPr anchor="ctr"/>
        <a:lstStyle/>
        <a:p>
          <a:r>
            <a:rPr lang="zh-CN" altLang="en-US" sz="1600" dirty="0">
              <a:solidFill>
                <a:schemeClr val="tx1"/>
              </a:solidFill>
            </a:rPr>
            <a:t>电子表格通常缺少验证和审计功能。</a:t>
          </a:r>
          <a:endParaRPr lang="en-US" altLang="zh-CN" sz="1600" dirty="0">
            <a:solidFill>
              <a:schemeClr val="tx1"/>
            </a:solidFill>
          </a:endParaRPr>
        </a:p>
        <a:p>
          <a:r>
            <a:rPr lang="en-US" altLang="en-US" sz="1600" dirty="0">
              <a:solidFill>
                <a:schemeClr val="tx1"/>
              </a:solidFill>
            </a:rPr>
            <a:t>APEX </a:t>
          </a:r>
          <a:r>
            <a:rPr lang="zh-CN" altLang="en-US" sz="1600" dirty="0">
              <a:solidFill>
                <a:schemeClr val="tx1"/>
              </a:solidFill>
            </a:rPr>
            <a:t>应用可以利用 </a:t>
          </a:r>
          <a:r>
            <a:rPr lang="en-US" altLang="en-US" sz="1600" dirty="0">
              <a:solidFill>
                <a:schemeClr val="tx1"/>
              </a:solidFill>
            </a:rPr>
            <a:t>SSO</a:t>
          </a:r>
          <a:r>
            <a:rPr lang="zh-CN" altLang="en-US" sz="1600" dirty="0">
              <a:solidFill>
                <a:schemeClr val="tx1"/>
              </a:solidFill>
            </a:rPr>
            <a:t>、</a:t>
          </a:r>
          <a:r>
            <a:rPr lang="en-US" altLang="en-US" sz="1600" dirty="0">
              <a:solidFill>
                <a:schemeClr val="tx1"/>
              </a:solidFill>
            </a:rPr>
            <a:t>LDAP </a:t>
          </a:r>
          <a:r>
            <a:rPr lang="zh-CN" altLang="en-US" sz="1600" dirty="0">
              <a:solidFill>
                <a:schemeClr val="tx1"/>
              </a:solidFill>
            </a:rPr>
            <a:t>或社交登录，并可以便利地整合审计跟踪。</a:t>
          </a:r>
        </a:p>
      </dgm:t>
    </dgm:pt>
    <dgm:pt modelId="{5B8C35AA-FF1B-4B52-95A0-AEE135FBEE71}" type="sibTrans" cxnId="{5E8EFD96-9A53-44B0-A74E-AC377110990B}">
      <dgm:prSet/>
      <dgm:spPr/>
      <dgm:t>
        <a:bodyPr/>
        <a:lstStyle/>
        <a:p>
          <a:endParaRPr lang="zh-CN" altLang="en-US"/>
        </a:p>
      </dgm:t>
    </dgm:pt>
    <dgm:pt modelId="{69C51BEB-3B0C-48A8-869E-E911C27E8F09}" type="parTrans" cxnId="{5E8EFD96-9A53-44B0-A74E-AC377110990B}">
      <dgm:prSet/>
      <dgm:spPr/>
      <dgm:t>
        <a:bodyPr/>
        <a:lstStyle/>
        <a:p>
          <a:endParaRPr lang="zh-CN" altLang="en-US"/>
        </a:p>
      </dgm:t>
    </dgm:pt>
    <dgm:pt modelId="{DD6388B5-6529-4348-9990-33D8D042848E}" type="pres">
      <dgm:prSet presAssocID="{1151BF02-AE1C-4570-96E2-6D2F95113AE9}" presName="Name0" presStyleCnt="0">
        <dgm:presLayoutVars>
          <dgm:chMax/>
          <dgm:chPref val="3"/>
          <dgm:dir/>
          <dgm:animOne val="branch"/>
          <dgm:animLvl val="lvl"/>
        </dgm:presLayoutVars>
      </dgm:prSet>
      <dgm:spPr/>
    </dgm:pt>
    <dgm:pt modelId="{3D401BF9-4B66-4205-A4EC-D789E6635DF9}" type="pres">
      <dgm:prSet presAssocID="{FFC36B83-801D-443A-8570-DB03F7B3E921}" presName="composite" presStyleCnt="0"/>
      <dgm:spPr/>
    </dgm:pt>
    <dgm:pt modelId="{63B9478C-F23A-4BE0-BEB9-18A81759B4E9}" type="pres">
      <dgm:prSet presAssocID="{FFC36B83-801D-443A-8570-DB03F7B3E921}" presName="FirstChild" presStyleLbl="revTx" presStyleIdx="0" presStyleCnt="4" custScaleX="97198">
        <dgm:presLayoutVars>
          <dgm:chMax val="0"/>
          <dgm:chPref val="0"/>
          <dgm:bulletEnabled val="1"/>
        </dgm:presLayoutVars>
      </dgm:prSet>
      <dgm:spPr/>
    </dgm:pt>
    <dgm:pt modelId="{985390E2-9B22-4B3E-93E3-19B49D68294E}" type="pres">
      <dgm:prSet presAssocID="{FFC36B83-801D-443A-8570-DB03F7B3E921}" presName="Parent" presStyleLbl="alignNode1" presStyleIdx="0" presStyleCnt="4">
        <dgm:presLayoutVars>
          <dgm:chMax val="3"/>
          <dgm:chPref val="3"/>
          <dgm:bulletEnabled val="1"/>
        </dgm:presLayoutVars>
      </dgm:prSet>
      <dgm:spPr/>
    </dgm:pt>
    <dgm:pt modelId="{F192B7FA-BDCD-4A68-B2C3-513949623790}" type="pres">
      <dgm:prSet presAssocID="{FFC36B83-801D-443A-8570-DB03F7B3E921}" presName="Accent" presStyleLbl="parChTrans1D1" presStyleIdx="0" presStyleCnt="4"/>
      <dgm:spPr/>
    </dgm:pt>
    <dgm:pt modelId="{5F28A54D-4FC2-49F9-89EB-E27976345EAF}" type="pres">
      <dgm:prSet presAssocID="{A0FEE671-53D5-4535-823D-BCD42EE5F302}" presName="sibTrans" presStyleCnt="0"/>
      <dgm:spPr/>
    </dgm:pt>
    <dgm:pt modelId="{E4B6214E-2E75-4F03-886A-E2C0ED0906EF}" type="pres">
      <dgm:prSet presAssocID="{31093614-8C38-4032-B060-D4C1952BFA8B}" presName="composite" presStyleCnt="0"/>
      <dgm:spPr/>
    </dgm:pt>
    <dgm:pt modelId="{126CFFE6-02BB-4B98-BE1E-EFBD2FE65BCD}" type="pres">
      <dgm:prSet presAssocID="{31093614-8C38-4032-B060-D4C1952BFA8B}" presName="FirstChild" presStyleLbl="revTx" presStyleIdx="1" presStyleCnt="4" custScaleX="96549">
        <dgm:presLayoutVars>
          <dgm:chMax val="0"/>
          <dgm:chPref val="0"/>
          <dgm:bulletEnabled val="1"/>
        </dgm:presLayoutVars>
      </dgm:prSet>
      <dgm:spPr/>
    </dgm:pt>
    <dgm:pt modelId="{DBE6256E-4FFF-4288-A96D-C4772FBF12DD}" type="pres">
      <dgm:prSet presAssocID="{31093614-8C38-4032-B060-D4C1952BFA8B}" presName="Parent" presStyleLbl="alignNode1" presStyleIdx="1" presStyleCnt="4">
        <dgm:presLayoutVars>
          <dgm:chMax val="3"/>
          <dgm:chPref val="3"/>
          <dgm:bulletEnabled val="1"/>
        </dgm:presLayoutVars>
      </dgm:prSet>
      <dgm:spPr/>
    </dgm:pt>
    <dgm:pt modelId="{B4781D05-6B20-4D43-8979-36A0DEA895E3}" type="pres">
      <dgm:prSet presAssocID="{31093614-8C38-4032-B060-D4C1952BFA8B}" presName="Accent" presStyleLbl="parChTrans1D1" presStyleIdx="1" presStyleCnt="4"/>
      <dgm:spPr/>
    </dgm:pt>
    <dgm:pt modelId="{4C147771-E15F-4CE8-9018-FE7679D3178C}" type="pres">
      <dgm:prSet presAssocID="{53781A26-99DB-4937-AC46-10F43A4E7BCF}" presName="sibTrans" presStyleCnt="0"/>
      <dgm:spPr/>
    </dgm:pt>
    <dgm:pt modelId="{928E5623-FF08-4844-9299-B94F8C004459}" type="pres">
      <dgm:prSet presAssocID="{9E619EB0-1FB5-4144-8D1F-6A44D6A440CA}" presName="composite" presStyleCnt="0"/>
      <dgm:spPr/>
    </dgm:pt>
    <dgm:pt modelId="{3B40524F-DF12-41ED-9E5E-8391F028B1A4}" type="pres">
      <dgm:prSet presAssocID="{9E619EB0-1FB5-4144-8D1F-6A44D6A440CA}" presName="FirstChild" presStyleLbl="revTx" presStyleIdx="2" presStyleCnt="4" custScaleX="96766">
        <dgm:presLayoutVars>
          <dgm:chMax val="0"/>
          <dgm:chPref val="0"/>
          <dgm:bulletEnabled val="1"/>
        </dgm:presLayoutVars>
      </dgm:prSet>
      <dgm:spPr/>
    </dgm:pt>
    <dgm:pt modelId="{5004F67C-33B8-44DD-88EC-79000276A77D}" type="pres">
      <dgm:prSet presAssocID="{9E619EB0-1FB5-4144-8D1F-6A44D6A440CA}" presName="Parent" presStyleLbl="alignNode1" presStyleIdx="2" presStyleCnt="4">
        <dgm:presLayoutVars>
          <dgm:chMax val="3"/>
          <dgm:chPref val="3"/>
          <dgm:bulletEnabled val="1"/>
        </dgm:presLayoutVars>
      </dgm:prSet>
      <dgm:spPr/>
    </dgm:pt>
    <dgm:pt modelId="{90A7A192-F5DC-4D15-AB2A-4D84702B3B80}" type="pres">
      <dgm:prSet presAssocID="{9E619EB0-1FB5-4144-8D1F-6A44D6A440CA}" presName="Accent" presStyleLbl="parChTrans1D1" presStyleIdx="2" presStyleCnt="4"/>
      <dgm:spPr/>
    </dgm:pt>
    <dgm:pt modelId="{B4D21D30-1234-4459-898A-BFF7219395DD}" type="pres">
      <dgm:prSet presAssocID="{57B93F91-D977-4E51-B720-2214482341F5}" presName="sibTrans" presStyleCnt="0"/>
      <dgm:spPr/>
    </dgm:pt>
    <dgm:pt modelId="{25634D2F-1E6C-40B6-BE1C-B93BC6CB8525}" type="pres">
      <dgm:prSet presAssocID="{8EC79731-2E26-4097-BDE7-04828AF103CE}" presName="composite" presStyleCnt="0"/>
      <dgm:spPr/>
    </dgm:pt>
    <dgm:pt modelId="{91B64B44-090F-4DAE-ADF0-0FD825A5E847}" type="pres">
      <dgm:prSet presAssocID="{8EC79731-2E26-4097-BDE7-04828AF103CE}" presName="FirstChild" presStyleLbl="revTx" presStyleIdx="3" presStyleCnt="4" custScaleX="96333">
        <dgm:presLayoutVars>
          <dgm:chMax val="0"/>
          <dgm:chPref val="0"/>
          <dgm:bulletEnabled val="1"/>
        </dgm:presLayoutVars>
      </dgm:prSet>
      <dgm:spPr/>
    </dgm:pt>
    <dgm:pt modelId="{250F2A26-609D-44A1-8BA6-70E32C3ACD79}" type="pres">
      <dgm:prSet presAssocID="{8EC79731-2E26-4097-BDE7-04828AF103CE}" presName="Parent" presStyleLbl="alignNode1" presStyleIdx="3" presStyleCnt="4">
        <dgm:presLayoutVars>
          <dgm:chMax val="3"/>
          <dgm:chPref val="3"/>
          <dgm:bulletEnabled val="1"/>
        </dgm:presLayoutVars>
      </dgm:prSet>
      <dgm:spPr/>
    </dgm:pt>
    <dgm:pt modelId="{4A09EE4D-5458-494E-9469-0A4544E5872E}" type="pres">
      <dgm:prSet presAssocID="{8EC79731-2E26-4097-BDE7-04828AF103CE}" presName="Accent" presStyleLbl="parChTrans1D1" presStyleIdx="3" presStyleCnt="4"/>
      <dgm:spPr/>
    </dgm:pt>
  </dgm:ptLst>
  <dgm:cxnLst>
    <dgm:cxn modelId="{39465D08-F7A1-4E8B-9145-3458F491F92E}" type="presOf" srcId="{9E619EB0-1FB5-4144-8D1F-6A44D6A440CA}" destId="{5004F67C-33B8-44DD-88EC-79000276A77D}" srcOrd="0" destOrd="0" presId="urn:microsoft.com/office/officeart/2011/layout/TabList"/>
    <dgm:cxn modelId="{0CB1B40E-62AE-4433-8C17-638900DA84A4}" srcId="{1151BF02-AE1C-4570-96E2-6D2F95113AE9}" destId="{31093614-8C38-4032-B060-D4C1952BFA8B}" srcOrd="1" destOrd="0" parTransId="{490003A0-1A60-4B6C-9118-F2605E784FE8}" sibTransId="{53781A26-99DB-4937-AC46-10F43A4E7BCF}"/>
    <dgm:cxn modelId="{77E6EB11-CA34-46CD-9033-4C38FE31EA79}" srcId="{FFC36B83-801D-443A-8570-DB03F7B3E921}" destId="{482866D9-8C62-470F-AB77-302D739D6C8C}" srcOrd="0" destOrd="0" parTransId="{E21B659F-C051-4E31-BF95-F79E9A0B35A1}" sibTransId="{C3F06903-AF28-4FC1-99AC-5B301C3CB574}"/>
    <dgm:cxn modelId="{84407B14-3737-4D99-9CF7-45B7D2DA01A8}" type="presOf" srcId="{31093614-8C38-4032-B060-D4C1952BFA8B}" destId="{DBE6256E-4FFF-4288-A96D-C4772FBF12DD}" srcOrd="0" destOrd="0" presId="urn:microsoft.com/office/officeart/2011/layout/TabList"/>
    <dgm:cxn modelId="{0651F626-EA11-4580-AC48-C37914861D45}" type="presOf" srcId="{2DE4964F-32E9-4E5F-92DF-66A57C12D3F3}" destId="{91B64B44-090F-4DAE-ADF0-0FD825A5E847}" srcOrd="0" destOrd="0" presId="urn:microsoft.com/office/officeart/2011/layout/TabList"/>
    <dgm:cxn modelId="{78B0023E-A024-4C33-A145-39EB405A78D4}" type="presOf" srcId="{E923D95B-A656-4143-86E6-159601572883}" destId="{3B40524F-DF12-41ED-9E5E-8391F028B1A4}" srcOrd="0" destOrd="0" presId="urn:microsoft.com/office/officeart/2011/layout/TabList"/>
    <dgm:cxn modelId="{097B2663-F698-465B-A972-1476DB511767}" type="presOf" srcId="{FFC36B83-801D-443A-8570-DB03F7B3E921}" destId="{985390E2-9B22-4B3E-93E3-19B49D68294E}" srcOrd="0" destOrd="0" presId="urn:microsoft.com/office/officeart/2011/layout/TabList"/>
    <dgm:cxn modelId="{7D8A6E68-011C-47C6-8C50-7A0356F86C73}" srcId="{1151BF02-AE1C-4570-96E2-6D2F95113AE9}" destId="{8EC79731-2E26-4097-BDE7-04828AF103CE}" srcOrd="3" destOrd="0" parTransId="{92DE2A3B-9CD9-4703-9F46-CEE5A21848C0}" sibTransId="{D1DD08B1-4D8F-438E-B286-4FBFF37493C4}"/>
    <dgm:cxn modelId="{B0A84770-2834-4722-98D5-941F8D3AE5AB}" srcId="{1151BF02-AE1C-4570-96E2-6D2F95113AE9}" destId="{9E619EB0-1FB5-4144-8D1F-6A44D6A440CA}" srcOrd="2" destOrd="0" parTransId="{63CB77AE-4957-4E7B-99F5-2A35FCF87C0B}" sibTransId="{57B93F91-D977-4E51-B720-2214482341F5}"/>
    <dgm:cxn modelId="{06DCC65A-FC26-426C-B9BA-D19703F1E35B}" type="presOf" srcId="{1151BF02-AE1C-4570-96E2-6D2F95113AE9}" destId="{DD6388B5-6529-4348-9990-33D8D042848E}" srcOrd="0" destOrd="0" presId="urn:microsoft.com/office/officeart/2011/layout/TabList"/>
    <dgm:cxn modelId="{EFF70181-6A7E-4FF2-88D3-FF1F1623651D}" srcId="{1151BF02-AE1C-4570-96E2-6D2F95113AE9}" destId="{FFC36B83-801D-443A-8570-DB03F7B3E921}" srcOrd="0" destOrd="0" parTransId="{077E2303-230F-4834-A39A-EF951E3669DF}" sibTransId="{A0FEE671-53D5-4535-823D-BCD42EE5F302}"/>
    <dgm:cxn modelId="{EAD18690-7E65-4580-BABD-0C849609791A}" type="presOf" srcId="{482866D9-8C62-470F-AB77-302D739D6C8C}" destId="{63B9478C-F23A-4BE0-BEB9-18A81759B4E9}" srcOrd="0" destOrd="0" presId="urn:microsoft.com/office/officeart/2011/layout/TabList"/>
    <dgm:cxn modelId="{5E8EFD96-9A53-44B0-A74E-AC377110990B}" srcId="{9E619EB0-1FB5-4144-8D1F-6A44D6A440CA}" destId="{E923D95B-A656-4143-86E6-159601572883}" srcOrd="0" destOrd="0" parTransId="{69C51BEB-3B0C-48A8-869E-E911C27E8F09}" sibTransId="{5B8C35AA-FF1B-4B52-95A0-AEE135FBEE71}"/>
    <dgm:cxn modelId="{679FB7AC-3225-4587-8A5B-AAB7B56D79A1}" type="presOf" srcId="{8EC79731-2E26-4097-BDE7-04828AF103CE}" destId="{250F2A26-609D-44A1-8BA6-70E32C3ACD79}" srcOrd="0" destOrd="0" presId="urn:microsoft.com/office/officeart/2011/layout/TabList"/>
    <dgm:cxn modelId="{9F8087B5-00D7-4A65-94D2-32F00BB466FE}" srcId="{31093614-8C38-4032-B060-D4C1952BFA8B}" destId="{A98653C5-41AD-4360-93D2-13B78D37AC0F}" srcOrd="0" destOrd="0" parTransId="{558F40FD-2DBF-42D6-85E7-F17580A989A4}" sibTransId="{F94CFABC-7653-4EA9-95C7-47C2C6696CD7}"/>
    <dgm:cxn modelId="{AB44B1D5-EF6C-4FC8-BBA5-41E9E90B090D}" type="presOf" srcId="{A98653C5-41AD-4360-93D2-13B78D37AC0F}" destId="{126CFFE6-02BB-4B98-BE1E-EFBD2FE65BCD}" srcOrd="0" destOrd="0" presId="urn:microsoft.com/office/officeart/2011/layout/TabList"/>
    <dgm:cxn modelId="{9C24AEF0-4567-41B1-90B1-0AAFC5212CD5}" srcId="{8EC79731-2E26-4097-BDE7-04828AF103CE}" destId="{2DE4964F-32E9-4E5F-92DF-66A57C12D3F3}" srcOrd="0" destOrd="0" parTransId="{23D8A91D-0F6C-42BA-989F-5A0712B28EF9}" sibTransId="{2748F2B3-11BC-4681-B29A-B15FB8C143C5}"/>
    <dgm:cxn modelId="{E36DAB78-F20C-4083-9866-EB254FA2255B}" type="presParOf" srcId="{DD6388B5-6529-4348-9990-33D8D042848E}" destId="{3D401BF9-4B66-4205-A4EC-D789E6635DF9}" srcOrd="0" destOrd="0" presId="urn:microsoft.com/office/officeart/2011/layout/TabList"/>
    <dgm:cxn modelId="{E19CC045-F55F-47CB-B23B-48AAC263B5AE}" type="presParOf" srcId="{3D401BF9-4B66-4205-A4EC-D789E6635DF9}" destId="{63B9478C-F23A-4BE0-BEB9-18A81759B4E9}" srcOrd="0" destOrd="0" presId="urn:microsoft.com/office/officeart/2011/layout/TabList"/>
    <dgm:cxn modelId="{E574BF1D-B0F0-443E-96F0-E821BFF51211}" type="presParOf" srcId="{3D401BF9-4B66-4205-A4EC-D789E6635DF9}" destId="{985390E2-9B22-4B3E-93E3-19B49D68294E}" srcOrd="1" destOrd="0" presId="urn:microsoft.com/office/officeart/2011/layout/TabList"/>
    <dgm:cxn modelId="{CA3C6CFB-A188-4C46-9F1F-E6EB558A51DA}" type="presParOf" srcId="{3D401BF9-4B66-4205-A4EC-D789E6635DF9}" destId="{F192B7FA-BDCD-4A68-B2C3-513949623790}" srcOrd="2" destOrd="0" presId="urn:microsoft.com/office/officeart/2011/layout/TabList"/>
    <dgm:cxn modelId="{83EB9154-2992-417C-8259-3B43069D237A}" type="presParOf" srcId="{DD6388B5-6529-4348-9990-33D8D042848E}" destId="{5F28A54D-4FC2-49F9-89EB-E27976345EAF}" srcOrd="1" destOrd="0" presId="urn:microsoft.com/office/officeart/2011/layout/TabList"/>
    <dgm:cxn modelId="{1225282E-BC59-43F6-96FA-D7258EBBD9EE}" type="presParOf" srcId="{DD6388B5-6529-4348-9990-33D8D042848E}" destId="{E4B6214E-2E75-4F03-886A-E2C0ED0906EF}" srcOrd="2" destOrd="0" presId="urn:microsoft.com/office/officeart/2011/layout/TabList"/>
    <dgm:cxn modelId="{B058183C-93F2-4768-B0B5-87834EB6D9F4}" type="presParOf" srcId="{E4B6214E-2E75-4F03-886A-E2C0ED0906EF}" destId="{126CFFE6-02BB-4B98-BE1E-EFBD2FE65BCD}" srcOrd="0" destOrd="0" presId="urn:microsoft.com/office/officeart/2011/layout/TabList"/>
    <dgm:cxn modelId="{AD302DF3-3445-4E92-A10A-B474647AF4AD}" type="presParOf" srcId="{E4B6214E-2E75-4F03-886A-E2C0ED0906EF}" destId="{DBE6256E-4FFF-4288-A96D-C4772FBF12DD}" srcOrd="1" destOrd="0" presId="urn:microsoft.com/office/officeart/2011/layout/TabList"/>
    <dgm:cxn modelId="{264F6549-B74F-4503-80A8-D52AC2D838FA}" type="presParOf" srcId="{E4B6214E-2E75-4F03-886A-E2C0ED0906EF}" destId="{B4781D05-6B20-4D43-8979-36A0DEA895E3}" srcOrd="2" destOrd="0" presId="urn:microsoft.com/office/officeart/2011/layout/TabList"/>
    <dgm:cxn modelId="{7F3C4AF7-64E6-4898-93CB-727344D5361E}" type="presParOf" srcId="{DD6388B5-6529-4348-9990-33D8D042848E}" destId="{4C147771-E15F-4CE8-9018-FE7679D3178C}" srcOrd="3" destOrd="0" presId="urn:microsoft.com/office/officeart/2011/layout/TabList"/>
    <dgm:cxn modelId="{D2020A9A-A5BC-405A-9B8B-513A8CC1BE78}" type="presParOf" srcId="{DD6388B5-6529-4348-9990-33D8D042848E}" destId="{928E5623-FF08-4844-9299-B94F8C004459}" srcOrd="4" destOrd="0" presId="urn:microsoft.com/office/officeart/2011/layout/TabList"/>
    <dgm:cxn modelId="{966F4D6B-533C-4A52-B09C-9C704FFBDB5B}" type="presParOf" srcId="{928E5623-FF08-4844-9299-B94F8C004459}" destId="{3B40524F-DF12-41ED-9E5E-8391F028B1A4}" srcOrd="0" destOrd="0" presId="urn:microsoft.com/office/officeart/2011/layout/TabList"/>
    <dgm:cxn modelId="{D632A41E-F6DE-4EA8-9A05-FDC031B8EEDD}" type="presParOf" srcId="{928E5623-FF08-4844-9299-B94F8C004459}" destId="{5004F67C-33B8-44DD-88EC-79000276A77D}" srcOrd="1" destOrd="0" presId="urn:microsoft.com/office/officeart/2011/layout/TabList"/>
    <dgm:cxn modelId="{35B55BF7-2296-4760-AF6B-4C39993524AB}" type="presParOf" srcId="{928E5623-FF08-4844-9299-B94F8C004459}" destId="{90A7A192-F5DC-4D15-AB2A-4D84702B3B80}" srcOrd="2" destOrd="0" presId="urn:microsoft.com/office/officeart/2011/layout/TabList"/>
    <dgm:cxn modelId="{62AE3694-7D96-4E74-B84E-594AC36F93CC}" type="presParOf" srcId="{DD6388B5-6529-4348-9990-33D8D042848E}" destId="{B4D21D30-1234-4459-898A-BFF7219395DD}" srcOrd="5" destOrd="0" presId="urn:microsoft.com/office/officeart/2011/layout/TabList"/>
    <dgm:cxn modelId="{3B47CD1D-4FD3-4666-ADDE-B9CB5BF27B99}" type="presParOf" srcId="{DD6388B5-6529-4348-9990-33D8D042848E}" destId="{25634D2F-1E6C-40B6-BE1C-B93BC6CB8525}" srcOrd="6" destOrd="0" presId="urn:microsoft.com/office/officeart/2011/layout/TabList"/>
    <dgm:cxn modelId="{3920F59C-A8F2-4DDF-B080-FEC257EEF8EC}" type="presParOf" srcId="{25634D2F-1E6C-40B6-BE1C-B93BC6CB8525}" destId="{91B64B44-090F-4DAE-ADF0-0FD825A5E847}" srcOrd="0" destOrd="0" presId="urn:microsoft.com/office/officeart/2011/layout/TabList"/>
    <dgm:cxn modelId="{CAC54AC1-7EC2-4F41-B243-78973E3AAFFE}" type="presParOf" srcId="{25634D2F-1E6C-40B6-BE1C-B93BC6CB8525}" destId="{250F2A26-609D-44A1-8BA6-70E32C3ACD79}" srcOrd="1" destOrd="0" presId="urn:microsoft.com/office/officeart/2011/layout/TabList"/>
    <dgm:cxn modelId="{3BB20FFD-1A17-4992-AC1F-20772C8A33D7}" type="presParOf" srcId="{25634D2F-1E6C-40B6-BE1C-B93BC6CB8525}" destId="{4A09EE4D-5458-494E-9469-0A4544E5872E}"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95203-2605-473C-B71E-D1F368BEB0C4}"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3E963EB-4A53-4CB9-871A-8E1F04A09B18}">
      <dgm:prSet/>
      <dgm:spPr/>
      <dgm:t>
        <a:bodyPr/>
        <a:lstStyle/>
        <a:p>
          <a:r>
            <a:rPr lang="zh-CN" b="1" i="0"/>
            <a:t>成熟的低代码平台</a:t>
          </a:r>
          <a:endParaRPr lang="en-US"/>
        </a:p>
      </dgm:t>
    </dgm:pt>
    <dgm:pt modelId="{3207EE18-3696-4F9A-B15C-DD0FFFC34D48}" type="parTrans" cxnId="{E1BBC9C0-9275-4FB4-AC5C-E5F2D03632DC}">
      <dgm:prSet/>
      <dgm:spPr/>
      <dgm:t>
        <a:bodyPr/>
        <a:lstStyle/>
        <a:p>
          <a:endParaRPr lang="en-US"/>
        </a:p>
      </dgm:t>
    </dgm:pt>
    <dgm:pt modelId="{B3C7199F-01E9-4923-9174-2971C337A29D}" type="sibTrans" cxnId="{E1BBC9C0-9275-4FB4-AC5C-E5F2D03632DC}">
      <dgm:prSet/>
      <dgm:spPr/>
      <dgm:t>
        <a:bodyPr/>
        <a:lstStyle/>
        <a:p>
          <a:endParaRPr lang="en-US"/>
        </a:p>
      </dgm:t>
    </dgm:pt>
    <dgm:pt modelId="{060407A7-30AB-4195-9918-1AD195FB9BC9}">
      <dgm:prSet/>
      <dgm:spPr/>
      <dgm:t>
        <a:bodyPr/>
        <a:lstStyle/>
        <a:p>
          <a:r>
            <a:rPr lang="zh-CN" b="1" i="0" dirty="0"/>
            <a:t>快速高效、功能完善</a:t>
          </a:r>
          <a:endParaRPr lang="en-US" dirty="0"/>
        </a:p>
      </dgm:t>
    </dgm:pt>
    <dgm:pt modelId="{459AFEA9-02F0-416F-BFF3-577E1CB5D91C}" type="parTrans" cxnId="{ECC4B457-9B44-498C-835F-25712EFEB165}">
      <dgm:prSet/>
      <dgm:spPr/>
      <dgm:t>
        <a:bodyPr/>
        <a:lstStyle/>
        <a:p>
          <a:endParaRPr lang="en-US"/>
        </a:p>
      </dgm:t>
    </dgm:pt>
    <dgm:pt modelId="{4D30D321-471A-4EF3-91CF-45CEE91D2111}" type="sibTrans" cxnId="{ECC4B457-9B44-498C-835F-25712EFEB165}">
      <dgm:prSet/>
      <dgm:spPr/>
      <dgm:t>
        <a:bodyPr/>
        <a:lstStyle/>
        <a:p>
          <a:endParaRPr lang="en-US"/>
        </a:p>
      </dgm:t>
    </dgm:pt>
    <dgm:pt modelId="{89BF6807-54DE-43F2-8A48-4BEDE9743FAF}">
      <dgm:prSet/>
      <dgm:spPr/>
      <dgm:t>
        <a:bodyPr/>
        <a:lstStyle/>
        <a:p>
          <a:r>
            <a:rPr lang="zh-CN" b="1" i="0" dirty="0"/>
            <a:t>安全，稳定</a:t>
          </a:r>
          <a:endParaRPr lang="en-US" dirty="0"/>
        </a:p>
      </dgm:t>
    </dgm:pt>
    <dgm:pt modelId="{5D426D5E-E038-4E5F-881B-C83A17369CAB}" type="parTrans" cxnId="{FB35A54C-CB6C-404F-89D7-9E589B3068CD}">
      <dgm:prSet/>
      <dgm:spPr/>
      <dgm:t>
        <a:bodyPr/>
        <a:lstStyle/>
        <a:p>
          <a:endParaRPr lang="en-US"/>
        </a:p>
      </dgm:t>
    </dgm:pt>
    <dgm:pt modelId="{C5EC9FAA-98D1-4FA4-8933-AC69502AFEBF}" type="sibTrans" cxnId="{FB35A54C-CB6C-404F-89D7-9E589B3068CD}">
      <dgm:prSet/>
      <dgm:spPr/>
      <dgm:t>
        <a:bodyPr/>
        <a:lstStyle/>
        <a:p>
          <a:endParaRPr lang="en-US"/>
        </a:p>
      </dgm:t>
    </dgm:pt>
    <dgm:pt modelId="{9FD37B6A-FC4A-4194-B545-E93ED7781CD3}">
      <dgm:prSet/>
      <dgm:spPr/>
      <dgm:t>
        <a:bodyPr/>
        <a:lstStyle/>
        <a:p>
          <a:r>
            <a:rPr lang="zh-CN" altLang="en-US" b="1" i="0" dirty="0"/>
            <a:t>可扩展、免费</a:t>
          </a:r>
          <a:endParaRPr lang="en-US" dirty="0"/>
        </a:p>
      </dgm:t>
    </dgm:pt>
    <dgm:pt modelId="{F7FA21B7-8D4B-4C4C-9C79-257985042757}" type="parTrans" cxnId="{7A9B20C4-AB8A-4C4F-8C14-455293451CD5}">
      <dgm:prSet/>
      <dgm:spPr/>
      <dgm:t>
        <a:bodyPr/>
        <a:lstStyle/>
        <a:p>
          <a:endParaRPr lang="en-US"/>
        </a:p>
      </dgm:t>
    </dgm:pt>
    <dgm:pt modelId="{69FB6034-C984-45B4-B7A5-3D3B95734008}" type="sibTrans" cxnId="{7A9B20C4-AB8A-4C4F-8C14-455293451CD5}">
      <dgm:prSet/>
      <dgm:spPr/>
      <dgm:t>
        <a:bodyPr/>
        <a:lstStyle/>
        <a:p>
          <a:endParaRPr lang="en-US"/>
        </a:p>
      </dgm:t>
    </dgm:pt>
    <dgm:pt modelId="{11DDC133-BE2D-436E-8918-031E7E81FE84}">
      <dgm:prSet/>
      <dgm:spPr/>
      <dgm:t>
        <a:bodyPr/>
        <a:lstStyle/>
        <a:p>
          <a:r>
            <a:rPr lang="zh-CN" b="1" i="0"/>
            <a:t>应用广泛</a:t>
          </a:r>
          <a:endParaRPr lang="en-US"/>
        </a:p>
      </dgm:t>
    </dgm:pt>
    <dgm:pt modelId="{ABD88668-2784-4D55-8996-8FC28CCFFFD0}" type="parTrans" cxnId="{2E5F7194-A00F-4C2B-AF3E-15F168ECF6B6}">
      <dgm:prSet/>
      <dgm:spPr/>
      <dgm:t>
        <a:bodyPr/>
        <a:lstStyle/>
        <a:p>
          <a:endParaRPr lang="en-US"/>
        </a:p>
      </dgm:t>
    </dgm:pt>
    <dgm:pt modelId="{FC8BA01C-0AA9-464F-9DA3-65AE5A8BBE3C}" type="sibTrans" cxnId="{2E5F7194-A00F-4C2B-AF3E-15F168ECF6B6}">
      <dgm:prSet/>
      <dgm:spPr/>
      <dgm:t>
        <a:bodyPr/>
        <a:lstStyle/>
        <a:p>
          <a:endParaRPr lang="en-US"/>
        </a:p>
      </dgm:t>
    </dgm:pt>
    <dgm:pt modelId="{5A234C80-DB24-4753-A5CC-972203E94889}">
      <dgm:prSet/>
      <dgm:spPr/>
      <dgm:t>
        <a:bodyPr/>
        <a:lstStyle/>
        <a:p>
          <a:r>
            <a:rPr lang="zh-CN" b="1" i="0"/>
            <a:t>可移植，任意部署</a:t>
          </a:r>
          <a:endParaRPr lang="en-US"/>
        </a:p>
      </dgm:t>
    </dgm:pt>
    <dgm:pt modelId="{0BFA93F4-B100-4525-937D-3A8B51408E4D}" type="parTrans" cxnId="{A5E649BD-7108-4BC8-B4D0-985C5683BE67}">
      <dgm:prSet/>
      <dgm:spPr/>
      <dgm:t>
        <a:bodyPr/>
        <a:lstStyle/>
        <a:p>
          <a:endParaRPr lang="en-US"/>
        </a:p>
      </dgm:t>
    </dgm:pt>
    <dgm:pt modelId="{8FB63198-9F76-4B0D-8D10-1289A867491C}" type="sibTrans" cxnId="{A5E649BD-7108-4BC8-B4D0-985C5683BE67}">
      <dgm:prSet/>
      <dgm:spPr/>
      <dgm:t>
        <a:bodyPr/>
        <a:lstStyle/>
        <a:p>
          <a:endParaRPr lang="en-US"/>
        </a:p>
      </dgm:t>
    </dgm:pt>
    <dgm:pt modelId="{BEB05A34-CEA0-40E8-A6F9-C59095B07C20}">
      <dgm:prSet/>
      <dgm:spPr/>
      <dgm:t>
        <a:bodyPr/>
        <a:lstStyle/>
        <a:p>
          <a:r>
            <a:rPr lang="zh-CN" b="1" i="0" dirty="0"/>
            <a:t>良好生态</a:t>
          </a:r>
          <a:endParaRPr lang="en-US" dirty="0"/>
        </a:p>
      </dgm:t>
    </dgm:pt>
    <dgm:pt modelId="{6FA440CC-0256-4803-B9A1-B2B5BE65BD73}" type="parTrans" cxnId="{9B99019E-AB36-43FF-887A-EAD0958D54BC}">
      <dgm:prSet/>
      <dgm:spPr/>
      <dgm:t>
        <a:bodyPr/>
        <a:lstStyle/>
        <a:p>
          <a:endParaRPr lang="en-US"/>
        </a:p>
      </dgm:t>
    </dgm:pt>
    <dgm:pt modelId="{A4E8FB80-5A0E-49A8-93A3-3574F1B25497}" type="sibTrans" cxnId="{9B99019E-AB36-43FF-887A-EAD0958D54BC}">
      <dgm:prSet/>
      <dgm:spPr/>
      <dgm:t>
        <a:bodyPr/>
        <a:lstStyle/>
        <a:p>
          <a:endParaRPr lang="en-US"/>
        </a:p>
      </dgm:t>
    </dgm:pt>
    <dgm:pt modelId="{07BB9A6C-0C8C-49DE-98BC-9A76CB5DBD3A}" type="pres">
      <dgm:prSet presAssocID="{47D95203-2605-473C-B71E-D1F368BEB0C4}" presName="hierChild1" presStyleCnt="0">
        <dgm:presLayoutVars>
          <dgm:chPref val="1"/>
          <dgm:dir/>
          <dgm:animOne val="branch"/>
          <dgm:animLvl val="lvl"/>
          <dgm:resizeHandles/>
        </dgm:presLayoutVars>
      </dgm:prSet>
      <dgm:spPr/>
    </dgm:pt>
    <dgm:pt modelId="{117F332D-EBA2-49BB-B1AA-E97503E61645}" type="pres">
      <dgm:prSet presAssocID="{A3E963EB-4A53-4CB9-871A-8E1F04A09B18}" presName="hierRoot1" presStyleCnt="0"/>
      <dgm:spPr/>
    </dgm:pt>
    <dgm:pt modelId="{C5767C01-EAA2-43D8-8A04-28F3CF484AD1}" type="pres">
      <dgm:prSet presAssocID="{A3E963EB-4A53-4CB9-871A-8E1F04A09B18}" presName="composite" presStyleCnt="0"/>
      <dgm:spPr/>
    </dgm:pt>
    <dgm:pt modelId="{5250330E-3675-4F5B-9F4F-72A3A2EC063E}" type="pres">
      <dgm:prSet presAssocID="{A3E963EB-4A53-4CB9-871A-8E1F04A09B18}" presName="background" presStyleLbl="node0" presStyleIdx="0" presStyleCnt="7"/>
      <dgm:spPr/>
    </dgm:pt>
    <dgm:pt modelId="{86F8CCEC-EE55-427F-93C4-39B0B1A0F398}" type="pres">
      <dgm:prSet presAssocID="{A3E963EB-4A53-4CB9-871A-8E1F04A09B18}" presName="text" presStyleLbl="fgAcc0" presStyleIdx="0" presStyleCnt="7">
        <dgm:presLayoutVars>
          <dgm:chPref val="3"/>
        </dgm:presLayoutVars>
      </dgm:prSet>
      <dgm:spPr/>
    </dgm:pt>
    <dgm:pt modelId="{6656C6C7-855B-484D-8C2C-00DFFAA5FAFE}" type="pres">
      <dgm:prSet presAssocID="{A3E963EB-4A53-4CB9-871A-8E1F04A09B18}" presName="hierChild2" presStyleCnt="0"/>
      <dgm:spPr/>
    </dgm:pt>
    <dgm:pt modelId="{230D9FA5-A715-4610-ACED-B0F3F75AF163}" type="pres">
      <dgm:prSet presAssocID="{060407A7-30AB-4195-9918-1AD195FB9BC9}" presName="hierRoot1" presStyleCnt="0"/>
      <dgm:spPr/>
    </dgm:pt>
    <dgm:pt modelId="{8DFAF082-AC8C-4B0E-AB29-3B96319EC9C0}" type="pres">
      <dgm:prSet presAssocID="{060407A7-30AB-4195-9918-1AD195FB9BC9}" presName="composite" presStyleCnt="0"/>
      <dgm:spPr/>
    </dgm:pt>
    <dgm:pt modelId="{431F850E-16E6-41F1-9CF0-B2795D4D19F5}" type="pres">
      <dgm:prSet presAssocID="{060407A7-30AB-4195-9918-1AD195FB9BC9}" presName="background" presStyleLbl="node0" presStyleIdx="1" presStyleCnt="7"/>
      <dgm:spPr/>
    </dgm:pt>
    <dgm:pt modelId="{36D80377-DE6B-4DB8-86F8-6C9D37CC9FF9}" type="pres">
      <dgm:prSet presAssocID="{060407A7-30AB-4195-9918-1AD195FB9BC9}" presName="text" presStyleLbl="fgAcc0" presStyleIdx="1" presStyleCnt="7">
        <dgm:presLayoutVars>
          <dgm:chPref val="3"/>
        </dgm:presLayoutVars>
      </dgm:prSet>
      <dgm:spPr/>
    </dgm:pt>
    <dgm:pt modelId="{A119713E-372C-4E95-A85D-0FA8A3ABBF55}" type="pres">
      <dgm:prSet presAssocID="{060407A7-30AB-4195-9918-1AD195FB9BC9}" presName="hierChild2" presStyleCnt="0"/>
      <dgm:spPr/>
    </dgm:pt>
    <dgm:pt modelId="{80758A48-DD82-4E7A-9740-28CB5D8C17E3}" type="pres">
      <dgm:prSet presAssocID="{89BF6807-54DE-43F2-8A48-4BEDE9743FAF}" presName="hierRoot1" presStyleCnt="0"/>
      <dgm:spPr/>
    </dgm:pt>
    <dgm:pt modelId="{4D3CC54B-BE42-49D0-8FBD-7F855A2563D2}" type="pres">
      <dgm:prSet presAssocID="{89BF6807-54DE-43F2-8A48-4BEDE9743FAF}" presName="composite" presStyleCnt="0"/>
      <dgm:spPr/>
    </dgm:pt>
    <dgm:pt modelId="{F5083BE1-E92B-440C-BCA9-7F7AACE793F1}" type="pres">
      <dgm:prSet presAssocID="{89BF6807-54DE-43F2-8A48-4BEDE9743FAF}" presName="background" presStyleLbl="node0" presStyleIdx="2" presStyleCnt="7"/>
      <dgm:spPr/>
    </dgm:pt>
    <dgm:pt modelId="{EDA8D429-DA41-479F-95C3-B58F7670BEC2}" type="pres">
      <dgm:prSet presAssocID="{89BF6807-54DE-43F2-8A48-4BEDE9743FAF}" presName="text" presStyleLbl="fgAcc0" presStyleIdx="2" presStyleCnt="7">
        <dgm:presLayoutVars>
          <dgm:chPref val="3"/>
        </dgm:presLayoutVars>
      </dgm:prSet>
      <dgm:spPr/>
    </dgm:pt>
    <dgm:pt modelId="{C179EBFD-79D0-40A9-85B7-2044A0385390}" type="pres">
      <dgm:prSet presAssocID="{89BF6807-54DE-43F2-8A48-4BEDE9743FAF}" presName="hierChild2" presStyleCnt="0"/>
      <dgm:spPr/>
    </dgm:pt>
    <dgm:pt modelId="{5102ACC2-3E06-4FB1-AE0C-F4B450AD26EC}" type="pres">
      <dgm:prSet presAssocID="{9FD37B6A-FC4A-4194-B545-E93ED7781CD3}" presName="hierRoot1" presStyleCnt="0"/>
      <dgm:spPr/>
    </dgm:pt>
    <dgm:pt modelId="{5AC640AF-E391-46E9-86DA-B03D6C46B061}" type="pres">
      <dgm:prSet presAssocID="{9FD37B6A-FC4A-4194-B545-E93ED7781CD3}" presName="composite" presStyleCnt="0"/>
      <dgm:spPr/>
    </dgm:pt>
    <dgm:pt modelId="{19B21AE7-7DAA-408B-BB01-03A0F3B4C6EB}" type="pres">
      <dgm:prSet presAssocID="{9FD37B6A-FC4A-4194-B545-E93ED7781CD3}" presName="background" presStyleLbl="node0" presStyleIdx="3" presStyleCnt="7"/>
      <dgm:spPr/>
    </dgm:pt>
    <dgm:pt modelId="{5C3F8D9F-6EA2-4E2C-8B7D-9BD6D0C1AF33}" type="pres">
      <dgm:prSet presAssocID="{9FD37B6A-FC4A-4194-B545-E93ED7781CD3}" presName="text" presStyleLbl="fgAcc0" presStyleIdx="3" presStyleCnt="7">
        <dgm:presLayoutVars>
          <dgm:chPref val="3"/>
        </dgm:presLayoutVars>
      </dgm:prSet>
      <dgm:spPr/>
    </dgm:pt>
    <dgm:pt modelId="{A967FC89-1312-4F16-801F-02A241B95410}" type="pres">
      <dgm:prSet presAssocID="{9FD37B6A-FC4A-4194-B545-E93ED7781CD3}" presName="hierChild2" presStyleCnt="0"/>
      <dgm:spPr/>
    </dgm:pt>
    <dgm:pt modelId="{2D437868-01B7-4FB4-B09E-DEB9E61D7E31}" type="pres">
      <dgm:prSet presAssocID="{11DDC133-BE2D-436E-8918-031E7E81FE84}" presName="hierRoot1" presStyleCnt="0"/>
      <dgm:spPr/>
    </dgm:pt>
    <dgm:pt modelId="{F18B1343-3527-4B9A-B08F-72FB672852A5}" type="pres">
      <dgm:prSet presAssocID="{11DDC133-BE2D-436E-8918-031E7E81FE84}" presName="composite" presStyleCnt="0"/>
      <dgm:spPr/>
    </dgm:pt>
    <dgm:pt modelId="{5B6D0A0D-4871-4339-9100-8D8687B954C6}" type="pres">
      <dgm:prSet presAssocID="{11DDC133-BE2D-436E-8918-031E7E81FE84}" presName="background" presStyleLbl="node0" presStyleIdx="4" presStyleCnt="7"/>
      <dgm:spPr/>
    </dgm:pt>
    <dgm:pt modelId="{E3B2B4F7-6596-4863-91E4-9605924883A7}" type="pres">
      <dgm:prSet presAssocID="{11DDC133-BE2D-436E-8918-031E7E81FE84}" presName="text" presStyleLbl="fgAcc0" presStyleIdx="4" presStyleCnt="7">
        <dgm:presLayoutVars>
          <dgm:chPref val="3"/>
        </dgm:presLayoutVars>
      </dgm:prSet>
      <dgm:spPr/>
    </dgm:pt>
    <dgm:pt modelId="{C902DDD6-C62F-4758-BBE1-C7B4537F980C}" type="pres">
      <dgm:prSet presAssocID="{11DDC133-BE2D-436E-8918-031E7E81FE84}" presName="hierChild2" presStyleCnt="0"/>
      <dgm:spPr/>
    </dgm:pt>
    <dgm:pt modelId="{9B21B9C1-ACF3-4505-98D9-36FE94433A22}" type="pres">
      <dgm:prSet presAssocID="{5A234C80-DB24-4753-A5CC-972203E94889}" presName="hierRoot1" presStyleCnt="0"/>
      <dgm:spPr/>
    </dgm:pt>
    <dgm:pt modelId="{ADE79AF3-BADA-4FF6-AD7F-B2D38BA232B5}" type="pres">
      <dgm:prSet presAssocID="{5A234C80-DB24-4753-A5CC-972203E94889}" presName="composite" presStyleCnt="0"/>
      <dgm:spPr/>
    </dgm:pt>
    <dgm:pt modelId="{38A6A535-E7FB-49E2-AF35-E526E73582C5}" type="pres">
      <dgm:prSet presAssocID="{5A234C80-DB24-4753-A5CC-972203E94889}" presName="background" presStyleLbl="node0" presStyleIdx="5" presStyleCnt="7"/>
      <dgm:spPr/>
    </dgm:pt>
    <dgm:pt modelId="{3C051337-2381-4469-B454-690F6CA1AABA}" type="pres">
      <dgm:prSet presAssocID="{5A234C80-DB24-4753-A5CC-972203E94889}" presName="text" presStyleLbl="fgAcc0" presStyleIdx="5" presStyleCnt="7">
        <dgm:presLayoutVars>
          <dgm:chPref val="3"/>
        </dgm:presLayoutVars>
      </dgm:prSet>
      <dgm:spPr/>
    </dgm:pt>
    <dgm:pt modelId="{F311586F-826C-405B-BA25-F4D3258D8338}" type="pres">
      <dgm:prSet presAssocID="{5A234C80-DB24-4753-A5CC-972203E94889}" presName="hierChild2" presStyleCnt="0"/>
      <dgm:spPr/>
    </dgm:pt>
    <dgm:pt modelId="{43485477-D59D-4984-82F6-27BFE87759A2}" type="pres">
      <dgm:prSet presAssocID="{BEB05A34-CEA0-40E8-A6F9-C59095B07C20}" presName="hierRoot1" presStyleCnt="0"/>
      <dgm:spPr/>
    </dgm:pt>
    <dgm:pt modelId="{C7947629-5B40-4CE1-8F85-418392E5CBF1}" type="pres">
      <dgm:prSet presAssocID="{BEB05A34-CEA0-40E8-A6F9-C59095B07C20}" presName="composite" presStyleCnt="0"/>
      <dgm:spPr/>
    </dgm:pt>
    <dgm:pt modelId="{56E727E7-4C32-4950-AC8F-7B0D5031087C}" type="pres">
      <dgm:prSet presAssocID="{BEB05A34-CEA0-40E8-A6F9-C59095B07C20}" presName="background" presStyleLbl="node0" presStyleIdx="6" presStyleCnt="7"/>
      <dgm:spPr/>
    </dgm:pt>
    <dgm:pt modelId="{3B6E4AC9-7A13-4763-B9AC-91F867F6DC46}" type="pres">
      <dgm:prSet presAssocID="{BEB05A34-CEA0-40E8-A6F9-C59095B07C20}" presName="text" presStyleLbl="fgAcc0" presStyleIdx="6" presStyleCnt="7">
        <dgm:presLayoutVars>
          <dgm:chPref val="3"/>
        </dgm:presLayoutVars>
      </dgm:prSet>
      <dgm:spPr/>
    </dgm:pt>
    <dgm:pt modelId="{5ADB9253-0CC5-4ACD-B910-E6144D0AB8C0}" type="pres">
      <dgm:prSet presAssocID="{BEB05A34-CEA0-40E8-A6F9-C59095B07C20}" presName="hierChild2" presStyleCnt="0"/>
      <dgm:spPr/>
    </dgm:pt>
  </dgm:ptLst>
  <dgm:cxnLst>
    <dgm:cxn modelId="{9343FA14-CF58-4F22-8C3E-1196A5633D94}" type="presOf" srcId="{060407A7-30AB-4195-9918-1AD195FB9BC9}" destId="{36D80377-DE6B-4DB8-86F8-6C9D37CC9FF9}" srcOrd="0" destOrd="0" presId="urn:microsoft.com/office/officeart/2005/8/layout/hierarchy1"/>
    <dgm:cxn modelId="{3C88F425-9641-48D4-917D-07140B599220}" type="presOf" srcId="{BEB05A34-CEA0-40E8-A6F9-C59095B07C20}" destId="{3B6E4AC9-7A13-4763-B9AC-91F867F6DC46}" srcOrd="0" destOrd="0" presId="urn:microsoft.com/office/officeart/2005/8/layout/hierarchy1"/>
    <dgm:cxn modelId="{2524E06B-703F-4040-9565-87601C55E82B}" type="presOf" srcId="{9FD37B6A-FC4A-4194-B545-E93ED7781CD3}" destId="{5C3F8D9F-6EA2-4E2C-8B7D-9BD6D0C1AF33}" srcOrd="0" destOrd="0" presId="urn:microsoft.com/office/officeart/2005/8/layout/hierarchy1"/>
    <dgm:cxn modelId="{FB35A54C-CB6C-404F-89D7-9E589B3068CD}" srcId="{47D95203-2605-473C-B71E-D1F368BEB0C4}" destId="{89BF6807-54DE-43F2-8A48-4BEDE9743FAF}" srcOrd="2" destOrd="0" parTransId="{5D426D5E-E038-4E5F-881B-C83A17369CAB}" sibTransId="{C5EC9FAA-98D1-4FA4-8933-AC69502AFEBF}"/>
    <dgm:cxn modelId="{3A71984F-29F1-4FBB-AC95-339D3F52B1A8}" type="presOf" srcId="{89BF6807-54DE-43F2-8A48-4BEDE9743FAF}" destId="{EDA8D429-DA41-479F-95C3-B58F7670BEC2}" srcOrd="0" destOrd="0" presId="urn:microsoft.com/office/officeart/2005/8/layout/hierarchy1"/>
    <dgm:cxn modelId="{ECC4B457-9B44-498C-835F-25712EFEB165}" srcId="{47D95203-2605-473C-B71E-D1F368BEB0C4}" destId="{060407A7-30AB-4195-9918-1AD195FB9BC9}" srcOrd="1" destOrd="0" parTransId="{459AFEA9-02F0-416F-BFF3-577E1CB5D91C}" sibTransId="{4D30D321-471A-4EF3-91CF-45CEE91D2111}"/>
    <dgm:cxn modelId="{4500138F-82CE-4F43-BC38-213703A98875}" type="presOf" srcId="{47D95203-2605-473C-B71E-D1F368BEB0C4}" destId="{07BB9A6C-0C8C-49DE-98BC-9A76CB5DBD3A}" srcOrd="0" destOrd="0" presId="urn:microsoft.com/office/officeart/2005/8/layout/hierarchy1"/>
    <dgm:cxn modelId="{2E5F7194-A00F-4C2B-AF3E-15F168ECF6B6}" srcId="{47D95203-2605-473C-B71E-D1F368BEB0C4}" destId="{11DDC133-BE2D-436E-8918-031E7E81FE84}" srcOrd="4" destOrd="0" parTransId="{ABD88668-2784-4D55-8996-8FC28CCFFFD0}" sibTransId="{FC8BA01C-0AA9-464F-9DA3-65AE5A8BBE3C}"/>
    <dgm:cxn modelId="{7A3E7D98-5D6F-41EC-BFD5-704E32373F3E}" type="presOf" srcId="{5A234C80-DB24-4753-A5CC-972203E94889}" destId="{3C051337-2381-4469-B454-690F6CA1AABA}" srcOrd="0" destOrd="0" presId="urn:microsoft.com/office/officeart/2005/8/layout/hierarchy1"/>
    <dgm:cxn modelId="{9B99019E-AB36-43FF-887A-EAD0958D54BC}" srcId="{47D95203-2605-473C-B71E-D1F368BEB0C4}" destId="{BEB05A34-CEA0-40E8-A6F9-C59095B07C20}" srcOrd="6" destOrd="0" parTransId="{6FA440CC-0256-4803-B9A1-B2B5BE65BD73}" sibTransId="{A4E8FB80-5A0E-49A8-93A3-3574F1B25497}"/>
    <dgm:cxn modelId="{A5E649BD-7108-4BC8-B4D0-985C5683BE67}" srcId="{47D95203-2605-473C-B71E-D1F368BEB0C4}" destId="{5A234C80-DB24-4753-A5CC-972203E94889}" srcOrd="5" destOrd="0" parTransId="{0BFA93F4-B100-4525-937D-3A8B51408E4D}" sibTransId="{8FB63198-9F76-4B0D-8D10-1289A867491C}"/>
    <dgm:cxn modelId="{E1BBC9C0-9275-4FB4-AC5C-E5F2D03632DC}" srcId="{47D95203-2605-473C-B71E-D1F368BEB0C4}" destId="{A3E963EB-4A53-4CB9-871A-8E1F04A09B18}" srcOrd="0" destOrd="0" parTransId="{3207EE18-3696-4F9A-B15C-DD0FFFC34D48}" sibTransId="{B3C7199F-01E9-4923-9174-2971C337A29D}"/>
    <dgm:cxn modelId="{7A9B20C4-AB8A-4C4F-8C14-455293451CD5}" srcId="{47D95203-2605-473C-B71E-D1F368BEB0C4}" destId="{9FD37B6A-FC4A-4194-B545-E93ED7781CD3}" srcOrd="3" destOrd="0" parTransId="{F7FA21B7-8D4B-4C4C-9C79-257985042757}" sibTransId="{69FB6034-C984-45B4-B7A5-3D3B95734008}"/>
    <dgm:cxn modelId="{1714EECB-C957-4666-B125-EC601EB4F3A2}" type="presOf" srcId="{A3E963EB-4A53-4CB9-871A-8E1F04A09B18}" destId="{86F8CCEC-EE55-427F-93C4-39B0B1A0F398}" srcOrd="0" destOrd="0" presId="urn:microsoft.com/office/officeart/2005/8/layout/hierarchy1"/>
    <dgm:cxn modelId="{36D3D1F8-3F56-4E7D-BA32-4D3404493985}" type="presOf" srcId="{11DDC133-BE2D-436E-8918-031E7E81FE84}" destId="{E3B2B4F7-6596-4863-91E4-9605924883A7}" srcOrd="0" destOrd="0" presId="urn:microsoft.com/office/officeart/2005/8/layout/hierarchy1"/>
    <dgm:cxn modelId="{F81ACA9C-0853-473A-9FC0-02EE28686276}" type="presParOf" srcId="{07BB9A6C-0C8C-49DE-98BC-9A76CB5DBD3A}" destId="{117F332D-EBA2-49BB-B1AA-E97503E61645}" srcOrd="0" destOrd="0" presId="urn:microsoft.com/office/officeart/2005/8/layout/hierarchy1"/>
    <dgm:cxn modelId="{1FACD3C2-903D-45D7-BFA1-BCD36ADDD09E}" type="presParOf" srcId="{117F332D-EBA2-49BB-B1AA-E97503E61645}" destId="{C5767C01-EAA2-43D8-8A04-28F3CF484AD1}" srcOrd="0" destOrd="0" presId="urn:microsoft.com/office/officeart/2005/8/layout/hierarchy1"/>
    <dgm:cxn modelId="{6350A79A-9ACA-450A-ABAB-2A0B3A5DF7AB}" type="presParOf" srcId="{C5767C01-EAA2-43D8-8A04-28F3CF484AD1}" destId="{5250330E-3675-4F5B-9F4F-72A3A2EC063E}" srcOrd="0" destOrd="0" presId="urn:microsoft.com/office/officeart/2005/8/layout/hierarchy1"/>
    <dgm:cxn modelId="{E1E841D3-E310-4347-9E27-4C15A846EAFE}" type="presParOf" srcId="{C5767C01-EAA2-43D8-8A04-28F3CF484AD1}" destId="{86F8CCEC-EE55-427F-93C4-39B0B1A0F398}" srcOrd="1" destOrd="0" presId="urn:microsoft.com/office/officeart/2005/8/layout/hierarchy1"/>
    <dgm:cxn modelId="{7C02FF1E-EA58-4767-A9BC-78BDEAA98823}" type="presParOf" srcId="{117F332D-EBA2-49BB-B1AA-E97503E61645}" destId="{6656C6C7-855B-484D-8C2C-00DFFAA5FAFE}" srcOrd="1" destOrd="0" presId="urn:microsoft.com/office/officeart/2005/8/layout/hierarchy1"/>
    <dgm:cxn modelId="{27FED3AA-C8DD-4035-A947-928E0907AF42}" type="presParOf" srcId="{07BB9A6C-0C8C-49DE-98BC-9A76CB5DBD3A}" destId="{230D9FA5-A715-4610-ACED-B0F3F75AF163}" srcOrd="1" destOrd="0" presId="urn:microsoft.com/office/officeart/2005/8/layout/hierarchy1"/>
    <dgm:cxn modelId="{37F35C58-FD88-4FDE-ACE8-DD726F62C804}" type="presParOf" srcId="{230D9FA5-A715-4610-ACED-B0F3F75AF163}" destId="{8DFAF082-AC8C-4B0E-AB29-3B96319EC9C0}" srcOrd="0" destOrd="0" presId="urn:microsoft.com/office/officeart/2005/8/layout/hierarchy1"/>
    <dgm:cxn modelId="{C76ACBA9-97F4-42A1-9CFB-A25542C9BD0D}" type="presParOf" srcId="{8DFAF082-AC8C-4B0E-AB29-3B96319EC9C0}" destId="{431F850E-16E6-41F1-9CF0-B2795D4D19F5}" srcOrd="0" destOrd="0" presId="urn:microsoft.com/office/officeart/2005/8/layout/hierarchy1"/>
    <dgm:cxn modelId="{D7F3EA17-F805-4BFD-92D7-BDE03401CB92}" type="presParOf" srcId="{8DFAF082-AC8C-4B0E-AB29-3B96319EC9C0}" destId="{36D80377-DE6B-4DB8-86F8-6C9D37CC9FF9}" srcOrd="1" destOrd="0" presId="urn:microsoft.com/office/officeart/2005/8/layout/hierarchy1"/>
    <dgm:cxn modelId="{AD3B2B6A-C97F-476E-8BCC-1476CEF080EA}" type="presParOf" srcId="{230D9FA5-A715-4610-ACED-B0F3F75AF163}" destId="{A119713E-372C-4E95-A85D-0FA8A3ABBF55}" srcOrd="1" destOrd="0" presId="urn:microsoft.com/office/officeart/2005/8/layout/hierarchy1"/>
    <dgm:cxn modelId="{285ED115-8D33-4ABB-ACC2-5428A1313318}" type="presParOf" srcId="{07BB9A6C-0C8C-49DE-98BC-9A76CB5DBD3A}" destId="{80758A48-DD82-4E7A-9740-28CB5D8C17E3}" srcOrd="2" destOrd="0" presId="urn:microsoft.com/office/officeart/2005/8/layout/hierarchy1"/>
    <dgm:cxn modelId="{1C2B8C33-D11C-4CB8-8DD8-B1960FDED065}" type="presParOf" srcId="{80758A48-DD82-4E7A-9740-28CB5D8C17E3}" destId="{4D3CC54B-BE42-49D0-8FBD-7F855A2563D2}" srcOrd="0" destOrd="0" presId="urn:microsoft.com/office/officeart/2005/8/layout/hierarchy1"/>
    <dgm:cxn modelId="{E9D797B9-6373-4018-8F64-8148C008823E}" type="presParOf" srcId="{4D3CC54B-BE42-49D0-8FBD-7F855A2563D2}" destId="{F5083BE1-E92B-440C-BCA9-7F7AACE793F1}" srcOrd="0" destOrd="0" presId="urn:microsoft.com/office/officeart/2005/8/layout/hierarchy1"/>
    <dgm:cxn modelId="{881A4700-CE25-4297-AE24-3DB3CD91C380}" type="presParOf" srcId="{4D3CC54B-BE42-49D0-8FBD-7F855A2563D2}" destId="{EDA8D429-DA41-479F-95C3-B58F7670BEC2}" srcOrd="1" destOrd="0" presId="urn:microsoft.com/office/officeart/2005/8/layout/hierarchy1"/>
    <dgm:cxn modelId="{0F91D7E6-66D0-465F-A76A-120C6A474523}" type="presParOf" srcId="{80758A48-DD82-4E7A-9740-28CB5D8C17E3}" destId="{C179EBFD-79D0-40A9-85B7-2044A0385390}" srcOrd="1" destOrd="0" presId="urn:microsoft.com/office/officeart/2005/8/layout/hierarchy1"/>
    <dgm:cxn modelId="{A8019C48-122C-436D-89DE-2E1D62888E60}" type="presParOf" srcId="{07BB9A6C-0C8C-49DE-98BC-9A76CB5DBD3A}" destId="{5102ACC2-3E06-4FB1-AE0C-F4B450AD26EC}" srcOrd="3" destOrd="0" presId="urn:microsoft.com/office/officeart/2005/8/layout/hierarchy1"/>
    <dgm:cxn modelId="{7E02AE74-566B-41E6-8A2C-49ABAEF22E66}" type="presParOf" srcId="{5102ACC2-3E06-4FB1-AE0C-F4B450AD26EC}" destId="{5AC640AF-E391-46E9-86DA-B03D6C46B061}" srcOrd="0" destOrd="0" presId="urn:microsoft.com/office/officeart/2005/8/layout/hierarchy1"/>
    <dgm:cxn modelId="{B6100148-7632-46BD-AFEC-AC53CC50CF03}" type="presParOf" srcId="{5AC640AF-E391-46E9-86DA-B03D6C46B061}" destId="{19B21AE7-7DAA-408B-BB01-03A0F3B4C6EB}" srcOrd="0" destOrd="0" presId="urn:microsoft.com/office/officeart/2005/8/layout/hierarchy1"/>
    <dgm:cxn modelId="{ACDF8FC4-91B6-4BEB-BF49-B62E6C6CBB2D}" type="presParOf" srcId="{5AC640AF-E391-46E9-86DA-B03D6C46B061}" destId="{5C3F8D9F-6EA2-4E2C-8B7D-9BD6D0C1AF33}" srcOrd="1" destOrd="0" presId="urn:microsoft.com/office/officeart/2005/8/layout/hierarchy1"/>
    <dgm:cxn modelId="{277FDE70-C679-475E-9BD5-BEE79BFB1CD2}" type="presParOf" srcId="{5102ACC2-3E06-4FB1-AE0C-F4B450AD26EC}" destId="{A967FC89-1312-4F16-801F-02A241B95410}" srcOrd="1" destOrd="0" presId="urn:microsoft.com/office/officeart/2005/8/layout/hierarchy1"/>
    <dgm:cxn modelId="{E58CB33E-4303-4D45-BD9C-CCF5664BFABD}" type="presParOf" srcId="{07BB9A6C-0C8C-49DE-98BC-9A76CB5DBD3A}" destId="{2D437868-01B7-4FB4-B09E-DEB9E61D7E31}" srcOrd="4" destOrd="0" presId="urn:microsoft.com/office/officeart/2005/8/layout/hierarchy1"/>
    <dgm:cxn modelId="{343131A9-99A1-4C46-BB92-617C0B4B6F06}" type="presParOf" srcId="{2D437868-01B7-4FB4-B09E-DEB9E61D7E31}" destId="{F18B1343-3527-4B9A-B08F-72FB672852A5}" srcOrd="0" destOrd="0" presId="urn:microsoft.com/office/officeart/2005/8/layout/hierarchy1"/>
    <dgm:cxn modelId="{A8C1EC5B-8BE3-47C8-A63C-9D0F212B508A}" type="presParOf" srcId="{F18B1343-3527-4B9A-B08F-72FB672852A5}" destId="{5B6D0A0D-4871-4339-9100-8D8687B954C6}" srcOrd="0" destOrd="0" presId="urn:microsoft.com/office/officeart/2005/8/layout/hierarchy1"/>
    <dgm:cxn modelId="{285466E5-1582-4AA0-8360-2ADF019D9697}" type="presParOf" srcId="{F18B1343-3527-4B9A-B08F-72FB672852A5}" destId="{E3B2B4F7-6596-4863-91E4-9605924883A7}" srcOrd="1" destOrd="0" presId="urn:microsoft.com/office/officeart/2005/8/layout/hierarchy1"/>
    <dgm:cxn modelId="{C3EFC06E-44B4-449A-A572-067A4003B895}" type="presParOf" srcId="{2D437868-01B7-4FB4-B09E-DEB9E61D7E31}" destId="{C902DDD6-C62F-4758-BBE1-C7B4537F980C}" srcOrd="1" destOrd="0" presId="urn:microsoft.com/office/officeart/2005/8/layout/hierarchy1"/>
    <dgm:cxn modelId="{B1FF28EF-C802-4CE5-88BB-62549F8926A0}" type="presParOf" srcId="{07BB9A6C-0C8C-49DE-98BC-9A76CB5DBD3A}" destId="{9B21B9C1-ACF3-4505-98D9-36FE94433A22}" srcOrd="5" destOrd="0" presId="urn:microsoft.com/office/officeart/2005/8/layout/hierarchy1"/>
    <dgm:cxn modelId="{093428B9-B1A4-4B68-84C0-71A846DEB5F3}" type="presParOf" srcId="{9B21B9C1-ACF3-4505-98D9-36FE94433A22}" destId="{ADE79AF3-BADA-4FF6-AD7F-B2D38BA232B5}" srcOrd="0" destOrd="0" presId="urn:microsoft.com/office/officeart/2005/8/layout/hierarchy1"/>
    <dgm:cxn modelId="{8F8EDEA2-9974-4F7B-8530-AAB20E76D908}" type="presParOf" srcId="{ADE79AF3-BADA-4FF6-AD7F-B2D38BA232B5}" destId="{38A6A535-E7FB-49E2-AF35-E526E73582C5}" srcOrd="0" destOrd="0" presId="urn:microsoft.com/office/officeart/2005/8/layout/hierarchy1"/>
    <dgm:cxn modelId="{35164B74-42CF-482D-A181-4B039C216F04}" type="presParOf" srcId="{ADE79AF3-BADA-4FF6-AD7F-B2D38BA232B5}" destId="{3C051337-2381-4469-B454-690F6CA1AABA}" srcOrd="1" destOrd="0" presId="urn:microsoft.com/office/officeart/2005/8/layout/hierarchy1"/>
    <dgm:cxn modelId="{2DB9CA0B-9C76-4C8A-9161-687048B8CAFB}" type="presParOf" srcId="{9B21B9C1-ACF3-4505-98D9-36FE94433A22}" destId="{F311586F-826C-405B-BA25-F4D3258D8338}" srcOrd="1" destOrd="0" presId="urn:microsoft.com/office/officeart/2005/8/layout/hierarchy1"/>
    <dgm:cxn modelId="{F613E45C-A67E-4A4B-9B1C-6A0FE61EFFA8}" type="presParOf" srcId="{07BB9A6C-0C8C-49DE-98BC-9A76CB5DBD3A}" destId="{43485477-D59D-4984-82F6-27BFE87759A2}" srcOrd="6" destOrd="0" presId="urn:microsoft.com/office/officeart/2005/8/layout/hierarchy1"/>
    <dgm:cxn modelId="{D565A84D-75E6-447D-8236-F774BC0B635F}" type="presParOf" srcId="{43485477-D59D-4984-82F6-27BFE87759A2}" destId="{C7947629-5B40-4CE1-8F85-418392E5CBF1}" srcOrd="0" destOrd="0" presId="urn:microsoft.com/office/officeart/2005/8/layout/hierarchy1"/>
    <dgm:cxn modelId="{0206FE67-1975-4FDE-8C01-5CEA243E7897}" type="presParOf" srcId="{C7947629-5B40-4CE1-8F85-418392E5CBF1}" destId="{56E727E7-4C32-4950-AC8F-7B0D5031087C}" srcOrd="0" destOrd="0" presId="urn:microsoft.com/office/officeart/2005/8/layout/hierarchy1"/>
    <dgm:cxn modelId="{4EAB9B19-8218-46E9-B1A7-3F88134205F2}" type="presParOf" srcId="{C7947629-5B40-4CE1-8F85-418392E5CBF1}" destId="{3B6E4AC9-7A13-4763-B9AC-91F867F6DC46}" srcOrd="1" destOrd="0" presId="urn:microsoft.com/office/officeart/2005/8/layout/hierarchy1"/>
    <dgm:cxn modelId="{75B03108-AC81-4706-90A1-B933BAC2E028}" type="presParOf" srcId="{43485477-D59D-4984-82F6-27BFE87759A2}" destId="{5ADB9253-0CC5-4ACD-B910-E6144D0AB8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9EE4D-5458-494E-9469-0A4544E5872E}">
      <dsp:nvSpPr>
        <dsp:cNvPr id="0" name=""/>
        <dsp:cNvSpPr/>
      </dsp:nvSpPr>
      <dsp:spPr>
        <a:xfrm>
          <a:off x="0" y="4374645"/>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A7A192-F5DC-4D15-AB2A-4D84702B3B80}">
      <dsp:nvSpPr>
        <dsp:cNvPr id="0" name=""/>
        <dsp:cNvSpPr/>
      </dsp:nvSpPr>
      <dsp:spPr>
        <a:xfrm>
          <a:off x="0" y="3268042"/>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781D05-6B20-4D43-8979-36A0DEA895E3}">
      <dsp:nvSpPr>
        <dsp:cNvPr id="0" name=""/>
        <dsp:cNvSpPr/>
      </dsp:nvSpPr>
      <dsp:spPr>
        <a:xfrm>
          <a:off x="0" y="2161440"/>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2B7FA-BDCD-4A68-B2C3-513949623790}">
      <dsp:nvSpPr>
        <dsp:cNvPr id="0" name=""/>
        <dsp:cNvSpPr/>
      </dsp:nvSpPr>
      <dsp:spPr>
        <a:xfrm>
          <a:off x="0" y="1054837"/>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B9478C-F23A-4BE0-BEB9-18A81759B4E9}">
      <dsp:nvSpPr>
        <dsp:cNvPr id="0" name=""/>
        <dsp:cNvSpPr/>
      </dsp:nvSpPr>
      <dsp:spPr>
        <a:xfrm>
          <a:off x="3000267" y="930"/>
          <a:ext cx="7981687"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使用向导，只需单击几次，即可将电子表格转换为 </a:t>
          </a:r>
          <a:r>
            <a:rPr lang="en-US" altLang="en-US" sz="1600" kern="1200" dirty="0">
              <a:solidFill>
                <a:schemeClr val="tx1"/>
              </a:solidFill>
            </a:rPr>
            <a:t>Oracle </a:t>
          </a:r>
          <a:r>
            <a:rPr lang="zh-CN" altLang="en-US" sz="1600" kern="1200" dirty="0">
              <a:solidFill>
                <a:schemeClr val="tx1"/>
              </a:solidFill>
            </a:rPr>
            <a:t>数据库中完整填充的表格，然后可得到一个功能完备的应用，其中具有用于维护数据的报表和表单。</a:t>
          </a:r>
        </a:p>
      </dsp:txBody>
      <dsp:txXfrm>
        <a:off x="3000267" y="930"/>
        <a:ext cx="7981687" cy="1053907"/>
      </dsp:txXfrm>
    </dsp:sp>
    <dsp:sp modelId="{985390E2-9B22-4B3E-93E3-19B49D68294E}">
      <dsp:nvSpPr>
        <dsp:cNvPr id="0" name=""/>
        <dsp:cNvSpPr/>
      </dsp:nvSpPr>
      <dsp:spPr>
        <a:xfrm>
          <a:off x="0" y="930"/>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在几分钟内从电子表格转换到 </a:t>
          </a:r>
          <a:r>
            <a:rPr lang="en-US" altLang="zh-CN" sz="1800" b="1" kern="1200" dirty="0"/>
            <a:t>Web </a:t>
          </a:r>
          <a:r>
            <a:rPr lang="zh-CN" altLang="en-US" sz="1800" b="1" kern="1200" dirty="0"/>
            <a:t>应用 </a:t>
          </a:r>
          <a:endParaRPr lang="zh-CN" altLang="en-US" sz="1800" kern="1200" dirty="0"/>
        </a:p>
      </dsp:txBody>
      <dsp:txXfrm>
        <a:off x="51457" y="52387"/>
        <a:ext cx="2782306" cy="1002450"/>
      </dsp:txXfrm>
    </dsp:sp>
    <dsp:sp modelId="{126CFFE6-02BB-4B98-BE1E-EFBD2FE65BCD}">
      <dsp:nvSpPr>
        <dsp:cNvPr id="0" name=""/>
        <dsp:cNvSpPr/>
      </dsp:nvSpPr>
      <dsp:spPr>
        <a:xfrm>
          <a:off x="3026914" y="1107533"/>
          <a:ext cx="792839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用户不必将大量电子表格传来传去，而是可以登录 </a:t>
          </a:r>
          <a:r>
            <a:rPr lang="en-US" altLang="en-US" sz="1600" kern="1200" dirty="0">
              <a:solidFill>
                <a:schemeClr val="tx1"/>
              </a:solidFill>
            </a:rPr>
            <a:t>APEX </a:t>
          </a:r>
          <a:r>
            <a:rPr lang="zh-CN" altLang="en-US" sz="1600" kern="1200" dirty="0">
              <a:solidFill>
                <a:schemeClr val="tx1"/>
              </a:solidFill>
            </a:rPr>
            <a:t>以访问单个集中式应用；每个人都可以在其中维护数据。</a:t>
          </a:r>
        </a:p>
      </dsp:txBody>
      <dsp:txXfrm>
        <a:off x="3026914" y="1107533"/>
        <a:ext cx="7928392" cy="1053907"/>
      </dsp:txXfrm>
    </dsp:sp>
    <dsp:sp modelId="{DBE6256E-4FFF-4288-A96D-C4772FBF12DD}">
      <dsp:nvSpPr>
        <dsp:cNvPr id="0" name=""/>
        <dsp:cNvSpPr/>
      </dsp:nvSpPr>
      <dsp:spPr>
        <a:xfrm>
          <a:off x="0" y="1107533"/>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单一信息源</a:t>
          </a:r>
          <a:endParaRPr lang="zh-CN" altLang="en-US" sz="1800" kern="1200" dirty="0"/>
        </a:p>
      </dsp:txBody>
      <dsp:txXfrm>
        <a:off x="51457" y="1158990"/>
        <a:ext cx="2782306" cy="1002450"/>
      </dsp:txXfrm>
    </dsp:sp>
    <dsp:sp modelId="{3B40524F-DF12-41ED-9E5E-8391F028B1A4}">
      <dsp:nvSpPr>
        <dsp:cNvPr id="0" name=""/>
        <dsp:cNvSpPr/>
      </dsp:nvSpPr>
      <dsp:spPr>
        <a:xfrm>
          <a:off x="3018005" y="2214135"/>
          <a:ext cx="794621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电子表格通常缺少验证和审计功能。</a:t>
          </a:r>
          <a:endParaRPr lang="en-US" altLang="zh-CN" sz="1600" kern="1200" dirty="0">
            <a:solidFill>
              <a:schemeClr val="tx1"/>
            </a:solidFill>
          </a:endParaRPr>
        </a:p>
        <a:p>
          <a:pPr marL="0" lvl="0" indent="0" algn="l" defTabSz="711200">
            <a:lnSpc>
              <a:spcPct val="90000"/>
            </a:lnSpc>
            <a:spcBef>
              <a:spcPct val="0"/>
            </a:spcBef>
            <a:spcAft>
              <a:spcPct val="35000"/>
            </a:spcAft>
            <a:buNone/>
          </a:pPr>
          <a:r>
            <a:rPr lang="en-US" altLang="en-US" sz="1600" kern="1200" dirty="0">
              <a:solidFill>
                <a:schemeClr val="tx1"/>
              </a:solidFill>
            </a:rPr>
            <a:t>APEX </a:t>
          </a:r>
          <a:r>
            <a:rPr lang="zh-CN" altLang="en-US" sz="1600" kern="1200" dirty="0">
              <a:solidFill>
                <a:schemeClr val="tx1"/>
              </a:solidFill>
            </a:rPr>
            <a:t>应用可以利用 </a:t>
          </a:r>
          <a:r>
            <a:rPr lang="en-US" altLang="en-US" sz="1600" kern="1200" dirty="0">
              <a:solidFill>
                <a:schemeClr val="tx1"/>
              </a:solidFill>
            </a:rPr>
            <a:t>SSO</a:t>
          </a:r>
          <a:r>
            <a:rPr lang="zh-CN" altLang="en-US" sz="1600" kern="1200" dirty="0">
              <a:solidFill>
                <a:schemeClr val="tx1"/>
              </a:solidFill>
            </a:rPr>
            <a:t>、</a:t>
          </a:r>
          <a:r>
            <a:rPr lang="en-US" altLang="en-US" sz="1600" kern="1200" dirty="0">
              <a:solidFill>
                <a:schemeClr val="tx1"/>
              </a:solidFill>
            </a:rPr>
            <a:t>LDAP </a:t>
          </a:r>
          <a:r>
            <a:rPr lang="zh-CN" altLang="en-US" sz="1600" kern="1200" dirty="0">
              <a:solidFill>
                <a:schemeClr val="tx1"/>
              </a:solidFill>
            </a:rPr>
            <a:t>或社交登录，并可以便利地整合审计跟踪。</a:t>
          </a:r>
        </a:p>
      </dsp:txBody>
      <dsp:txXfrm>
        <a:off x="3018005" y="2214135"/>
        <a:ext cx="7946212" cy="1053907"/>
      </dsp:txXfrm>
    </dsp:sp>
    <dsp:sp modelId="{5004F67C-33B8-44DD-88EC-79000276A77D}">
      <dsp:nvSpPr>
        <dsp:cNvPr id="0" name=""/>
        <dsp:cNvSpPr/>
      </dsp:nvSpPr>
      <dsp:spPr>
        <a:xfrm>
          <a:off x="0" y="2214135"/>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高级安全性</a:t>
          </a:r>
        </a:p>
      </dsp:txBody>
      <dsp:txXfrm>
        <a:off x="51457" y="2265592"/>
        <a:ext cx="2782306" cy="1002450"/>
      </dsp:txXfrm>
    </dsp:sp>
    <dsp:sp modelId="{91B64B44-090F-4DAE-ADF0-0FD825A5E847}">
      <dsp:nvSpPr>
        <dsp:cNvPr id="0" name=""/>
        <dsp:cNvSpPr/>
      </dsp:nvSpPr>
      <dsp:spPr>
        <a:xfrm>
          <a:off x="3035783" y="3320738"/>
          <a:ext cx="7910655"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在电子表格中实施主从类型关系相当困难，因为大多数电子表格都是平面的，结果就是难以正确分析数据。</a:t>
          </a:r>
          <a:r>
            <a:rPr lang="en-US" altLang="en-US" sz="1600" kern="1200" dirty="0">
              <a:solidFill>
                <a:schemeClr val="tx1"/>
              </a:solidFill>
            </a:rPr>
            <a:t>APEX</a:t>
          </a:r>
          <a:r>
            <a:rPr lang="zh-CN" altLang="en-US" sz="1600" kern="1200" dirty="0">
              <a:solidFill>
                <a:schemeClr val="tx1"/>
              </a:solidFill>
            </a:rPr>
            <a:t>中存在主从类型的表格，因此很容易在其中实施引用完整性。</a:t>
          </a:r>
        </a:p>
      </dsp:txBody>
      <dsp:txXfrm>
        <a:off x="3035783" y="3320738"/>
        <a:ext cx="7910655" cy="1053907"/>
      </dsp:txXfrm>
    </dsp:sp>
    <dsp:sp modelId="{250F2A26-609D-44A1-8BA6-70E32C3ACD79}">
      <dsp:nvSpPr>
        <dsp:cNvPr id="0" name=""/>
        <dsp:cNvSpPr/>
      </dsp:nvSpPr>
      <dsp:spPr>
        <a:xfrm>
          <a:off x="0" y="3320738"/>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完全关系型</a:t>
          </a:r>
          <a:endParaRPr lang="zh-CN" altLang="en-US" sz="1800" kern="1200" dirty="0"/>
        </a:p>
      </dsp:txBody>
      <dsp:txXfrm>
        <a:off x="51457" y="3372195"/>
        <a:ext cx="2782306" cy="100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0330E-3675-4F5B-9F4F-72A3A2EC063E}">
      <dsp:nvSpPr>
        <dsp:cNvPr id="0" name=""/>
        <dsp:cNvSpPr/>
      </dsp:nvSpPr>
      <dsp:spPr>
        <a:xfrm>
          <a:off x="9382"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8CCEC-EE55-427F-93C4-39B0B1A0F398}">
      <dsp:nvSpPr>
        <dsp:cNvPr id="0" name=""/>
        <dsp:cNvSpPr/>
      </dsp:nvSpPr>
      <dsp:spPr>
        <a:xfrm>
          <a:off x="149592"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成熟的低代码平台</a:t>
          </a:r>
          <a:endParaRPr lang="en-US" sz="1500" kern="1200"/>
        </a:p>
      </dsp:txBody>
      <dsp:txXfrm>
        <a:off x="173061" y="1114445"/>
        <a:ext cx="1214954" cy="754363"/>
      </dsp:txXfrm>
    </dsp:sp>
    <dsp:sp modelId="{431F850E-16E6-41F1-9CF0-B2795D4D19F5}">
      <dsp:nvSpPr>
        <dsp:cNvPr id="0" name=""/>
        <dsp:cNvSpPr/>
      </dsp:nvSpPr>
      <dsp:spPr>
        <a:xfrm>
          <a:off x="1551694"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80377-DE6B-4DB8-86F8-6C9D37CC9FF9}">
      <dsp:nvSpPr>
        <dsp:cNvPr id="0" name=""/>
        <dsp:cNvSpPr/>
      </dsp:nvSpPr>
      <dsp:spPr>
        <a:xfrm>
          <a:off x="1691905"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快速高效、功能完善</a:t>
          </a:r>
          <a:endParaRPr lang="en-US" sz="1500" kern="1200" dirty="0"/>
        </a:p>
      </dsp:txBody>
      <dsp:txXfrm>
        <a:off x="1715374" y="1114445"/>
        <a:ext cx="1214954" cy="754363"/>
      </dsp:txXfrm>
    </dsp:sp>
    <dsp:sp modelId="{F5083BE1-E92B-440C-BCA9-7F7AACE793F1}">
      <dsp:nvSpPr>
        <dsp:cNvPr id="0" name=""/>
        <dsp:cNvSpPr/>
      </dsp:nvSpPr>
      <dsp:spPr>
        <a:xfrm>
          <a:off x="3094007"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A8D429-DA41-479F-95C3-B58F7670BEC2}">
      <dsp:nvSpPr>
        <dsp:cNvPr id="0" name=""/>
        <dsp:cNvSpPr/>
      </dsp:nvSpPr>
      <dsp:spPr>
        <a:xfrm>
          <a:off x="3234218"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安全，稳定</a:t>
          </a:r>
          <a:endParaRPr lang="en-US" sz="1500" kern="1200" dirty="0"/>
        </a:p>
      </dsp:txBody>
      <dsp:txXfrm>
        <a:off x="3257687" y="1114445"/>
        <a:ext cx="1214954" cy="754363"/>
      </dsp:txXfrm>
    </dsp:sp>
    <dsp:sp modelId="{19B21AE7-7DAA-408B-BB01-03A0F3B4C6EB}">
      <dsp:nvSpPr>
        <dsp:cNvPr id="0" name=""/>
        <dsp:cNvSpPr/>
      </dsp:nvSpPr>
      <dsp:spPr>
        <a:xfrm>
          <a:off x="4636320"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3F8D9F-6EA2-4E2C-8B7D-9BD6D0C1AF33}">
      <dsp:nvSpPr>
        <dsp:cNvPr id="0" name=""/>
        <dsp:cNvSpPr/>
      </dsp:nvSpPr>
      <dsp:spPr>
        <a:xfrm>
          <a:off x="4776530"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i="0" kern="1200" dirty="0"/>
            <a:t>可扩展、免费</a:t>
          </a:r>
          <a:endParaRPr lang="en-US" sz="1500" kern="1200" dirty="0"/>
        </a:p>
      </dsp:txBody>
      <dsp:txXfrm>
        <a:off x="4799999" y="1114445"/>
        <a:ext cx="1214954" cy="754363"/>
      </dsp:txXfrm>
    </dsp:sp>
    <dsp:sp modelId="{5B6D0A0D-4871-4339-9100-8D8687B954C6}">
      <dsp:nvSpPr>
        <dsp:cNvPr id="0" name=""/>
        <dsp:cNvSpPr/>
      </dsp:nvSpPr>
      <dsp:spPr>
        <a:xfrm>
          <a:off x="6178633"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2B4F7-6596-4863-91E4-9605924883A7}">
      <dsp:nvSpPr>
        <dsp:cNvPr id="0" name=""/>
        <dsp:cNvSpPr/>
      </dsp:nvSpPr>
      <dsp:spPr>
        <a:xfrm>
          <a:off x="6318843"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应用广泛</a:t>
          </a:r>
          <a:endParaRPr lang="en-US" sz="1500" kern="1200"/>
        </a:p>
      </dsp:txBody>
      <dsp:txXfrm>
        <a:off x="6342312" y="1114445"/>
        <a:ext cx="1214954" cy="754363"/>
      </dsp:txXfrm>
    </dsp:sp>
    <dsp:sp modelId="{38A6A535-E7FB-49E2-AF35-E526E73582C5}">
      <dsp:nvSpPr>
        <dsp:cNvPr id="0" name=""/>
        <dsp:cNvSpPr/>
      </dsp:nvSpPr>
      <dsp:spPr>
        <a:xfrm>
          <a:off x="7720946"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51337-2381-4469-B454-690F6CA1AABA}">
      <dsp:nvSpPr>
        <dsp:cNvPr id="0" name=""/>
        <dsp:cNvSpPr/>
      </dsp:nvSpPr>
      <dsp:spPr>
        <a:xfrm>
          <a:off x="7861156"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可移植，任意部署</a:t>
          </a:r>
          <a:endParaRPr lang="en-US" sz="1500" kern="1200"/>
        </a:p>
      </dsp:txBody>
      <dsp:txXfrm>
        <a:off x="7884625" y="1114445"/>
        <a:ext cx="1214954" cy="754363"/>
      </dsp:txXfrm>
    </dsp:sp>
    <dsp:sp modelId="{56E727E7-4C32-4950-AC8F-7B0D5031087C}">
      <dsp:nvSpPr>
        <dsp:cNvPr id="0" name=""/>
        <dsp:cNvSpPr/>
      </dsp:nvSpPr>
      <dsp:spPr>
        <a:xfrm>
          <a:off x="9263259"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E4AC9-7A13-4763-B9AC-91F867F6DC46}">
      <dsp:nvSpPr>
        <dsp:cNvPr id="0" name=""/>
        <dsp:cNvSpPr/>
      </dsp:nvSpPr>
      <dsp:spPr>
        <a:xfrm>
          <a:off x="9403469"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良好生态</a:t>
          </a:r>
          <a:endParaRPr lang="en-US" sz="1500" kern="1200" dirty="0"/>
        </a:p>
      </dsp:txBody>
      <dsp:txXfrm>
        <a:off x="9426938" y="1114445"/>
        <a:ext cx="1214954" cy="754363"/>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859F61-E769-E04B-9176-024CACC0559F}" type="datetime1">
              <a:rPr lang="en-IN" smtClean="0"/>
              <a:t>05-06-2023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24E56A-BA95-2546-B3B2-E990E44E49FC}" type="slidenum">
              <a:rPr lang="en-US" smtClean="0"/>
              <a:t>‹#›</a:t>
            </a:fld>
            <a:endParaRPr lang="en-US"/>
          </a:p>
        </p:txBody>
      </p:sp>
    </p:spTree>
    <p:extLst>
      <p:ext uri="{BB962C8B-B14F-4D97-AF65-F5344CB8AC3E}">
        <p14:creationId xmlns:p14="http://schemas.microsoft.com/office/powerpoint/2010/main" val="733353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A2C70-E289-E542-8D34-0A9BC9C4D3CB}" type="datetime1">
              <a:rPr lang="en-IN" smtClean="0"/>
              <a:t>05-06-2023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6CC4F5-8BAE-8444-BCCC-0C2A7C2928B4}" type="slidenum">
              <a:rPr lang="en-US" smtClean="0"/>
              <a:t>‹#›</a:t>
            </a:fld>
            <a:endParaRPr lang="en-US"/>
          </a:p>
        </p:txBody>
      </p:sp>
    </p:spTree>
    <p:extLst>
      <p:ext uri="{BB962C8B-B14F-4D97-AF65-F5344CB8AC3E}">
        <p14:creationId xmlns:p14="http://schemas.microsoft.com/office/powerpoint/2010/main" val="17533423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7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23</a:t>
            </a:fld>
            <a:endParaRPr lang="en-US"/>
          </a:p>
        </p:txBody>
      </p:sp>
    </p:spTree>
    <p:extLst>
      <p:ext uri="{BB962C8B-B14F-4D97-AF65-F5344CB8AC3E}">
        <p14:creationId xmlns:p14="http://schemas.microsoft.com/office/powerpoint/2010/main" val="70877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18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80604020202020204" pitchFamily="34" charset="0"/>
              <a:buChar char="•"/>
            </a:pPr>
            <a:endParaRPr lang="en-US" dirty="0"/>
          </a:p>
        </p:txBody>
      </p:sp>
      <p:sp>
        <p:nvSpPr>
          <p:cNvPr id="4" name="日期占位符 3"/>
          <p:cNvSpPr>
            <a:spLocks noGrp="1"/>
          </p:cNvSpPr>
          <p:nvPr>
            <p:ph type="dt" idx="10"/>
          </p:nvPr>
        </p:nvSpPr>
        <p:spPr/>
        <p:txBody>
          <a:bodyPr/>
          <a:lstStyle/>
          <a:p>
            <a:fld id="{7C2B5D8F-9D9D-4173-A9BF-1ACE61BA05F2}" type="datetime1">
              <a:rPr lang="en-US" smtClean="0"/>
              <a:t>6/5/2023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ACC16FB-9D68-C74B-AABD-CDFC2ED74F24}" type="slidenum">
              <a:rPr lang="en-US" smtClean="0"/>
              <a:t>46</a:t>
            </a:fld>
            <a:endParaRPr lang="en-US"/>
          </a:p>
        </p:txBody>
      </p:sp>
    </p:spTree>
    <p:extLst>
      <p:ext uri="{BB962C8B-B14F-4D97-AF65-F5344CB8AC3E}">
        <p14:creationId xmlns:p14="http://schemas.microsoft.com/office/powerpoint/2010/main" val="183019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0545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46CC4F5-8BAE-8444-BCCC-0C2A7C2928B4}" type="slidenum">
              <a:rPr lang="en-US" smtClean="0"/>
              <a:t>13</a:t>
            </a:fld>
            <a:endParaRPr lang="en-US"/>
          </a:p>
        </p:txBody>
      </p:sp>
    </p:spTree>
    <p:extLst>
      <p:ext uri="{BB962C8B-B14F-4D97-AF65-F5344CB8AC3E}">
        <p14:creationId xmlns:p14="http://schemas.microsoft.com/office/powerpoint/2010/main" val="185881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17</a:t>
            </a:fld>
            <a:endParaRPr lang="en-US"/>
          </a:p>
        </p:txBody>
      </p:sp>
    </p:spTree>
    <p:extLst>
      <p:ext uri="{BB962C8B-B14F-4D97-AF65-F5344CB8AC3E}">
        <p14:creationId xmlns:p14="http://schemas.microsoft.com/office/powerpoint/2010/main" val="527804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2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19</a:t>
            </a:fld>
            <a:endParaRPr lang="en-US"/>
          </a:p>
        </p:txBody>
      </p:sp>
    </p:spTree>
    <p:extLst>
      <p:ext uri="{BB962C8B-B14F-4D97-AF65-F5344CB8AC3E}">
        <p14:creationId xmlns:p14="http://schemas.microsoft.com/office/powerpoint/2010/main" val="1753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21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4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22</a:t>
            </a:fld>
            <a:endParaRPr lang="en-US"/>
          </a:p>
        </p:txBody>
      </p:sp>
    </p:spTree>
    <p:extLst>
      <p:ext uri="{BB962C8B-B14F-4D97-AF65-F5344CB8AC3E}">
        <p14:creationId xmlns:p14="http://schemas.microsoft.com/office/powerpoint/2010/main" val="671792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9.jpg"/><Relationship Id="rId5" Type="http://schemas.openxmlformats.org/officeDocument/2006/relationships/tags" Target="../tags/tag6.xml"/><Relationship Id="rId10" Type="http://schemas.openxmlformats.org/officeDocument/2006/relationships/image" Target="../media/image1.emf"/><Relationship Id="rId4" Type="http://schemas.openxmlformats.org/officeDocument/2006/relationships/tags" Target="../tags/tag5.xml"/><Relationship Id="rId9"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7858437" y="20918"/>
            <a:ext cx="4330388"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03" y="1132368"/>
            <a:ext cx="1524496"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AE562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5596"/>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3189"/>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21803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339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83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7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8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56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590160"/>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799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3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5136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5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2319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325" y="1600200"/>
            <a:ext cx="10674744"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817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538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9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98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3328"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83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4437"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3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10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37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224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365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93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325" y="1600200"/>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2131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14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24235"/>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277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215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r="-1"/>
          <a:stretch/>
        </p:blipFill>
        <p:spPr>
          <a:xfrm>
            <a:off x="6093987" y="0"/>
            <a:ext cx="6094837"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0"/>
            <a:ext cx="5070742" cy="2415700"/>
          </a:xfrm>
        </p:spPr>
        <p:txBody>
          <a:bodyPr anchor="b" anchorCtr="0"/>
          <a:lstStyle>
            <a:lvl1pPr>
              <a:defRPr sz="7998"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216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a:stretch/>
        </p:blipFill>
        <p:spPr>
          <a:xfrm>
            <a:off x="6094413" y="0"/>
            <a:ext cx="6094760"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712" y="1600200"/>
            <a:ext cx="5083963" cy="2415700"/>
          </a:xfrm>
        </p:spPr>
        <p:txBody>
          <a:bodyPr anchor="b" anchorCtr="0"/>
          <a:lstStyle>
            <a:lvl1pPr>
              <a:defRPr sz="7998"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2780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836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4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364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732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701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7860705" y="25410"/>
            <a:ext cx="4325849"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703" y="1132369"/>
            <a:ext cx="1524496"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759C6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4569"/>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2897"/>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36870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82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1802" y="1609725"/>
            <a:ext cx="10684267"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82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1802" y="1609725"/>
            <a:ext cx="1067474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41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31" y="0"/>
            <a:ext cx="7313294"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553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05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29" y="0"/>
            <a:ext cx="7313296"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553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93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1" y="0"/>
            <a:ext cx="12188823"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675" y="1828801"/>
            <a:ext cx="8047104" cy="2026447"/>
          </a:xfrm>
          <a:noFill/>
        </p:spPr>
        <p:txBody>
          <a:bodyPr vert="horz" wrap="square" lIns="0" tIns="0" rIns="0" bIns="0" rtlCol="0" anchor="b" anchorCtr="0">
            <a:noAutofit/>
          </a:bodyPr>
          <a:lstStyle>
            <a:lvl1pPr>
              <a:lnSpc>
                <a:spcPct val="100000"/>
              </a:lnSpc>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zh-C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86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0"/>
            <a:ext cx="12188825"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675" y="1828800"/>
            <a:ext cx="8019951" cy="1963350"/>
          </a:xfrm>
          <a:noFill/>
        </p:spPr>
        <p:txBody>
          <a:bodyPr vert="horz" wrap="square" lIns="0" tIns="0" rIns="0" bIns="0" rtlCol="0" anchor="b" anchorCtr="0">
            <a:noAutofit/>
          </a:bodyPr>
          <a:lstStyle>
            <a:lvl1pPr>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735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1445" y="2434529"/>
            <a:ext cx="6065516" cy="1846659"/>
          </a:xfrm>
          <a:noFill/>
        </p:spPr>
        <p:txBody>
          <a:bodyPr vert="horz" wrap="square" lIns="0" tIns="0" rIns="0" bIns="0" rtlCol="0" anchor="b" anchorCtr="0">
            <a:spAutoFit/>
          </a:bodyPr>
          <a:lstStyle>
            <a:lvl1pPr>
              <a:lnSpc>
                <a:spcPct val="100000"/>
              </a:lnSpc>
              <a:defRPr lang="en-US" sz="2999"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1445" y="4983136"/>
            <a:ext cx="605305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1445" y="5320729"/>
            <a:ext cx="605305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393" y="3244334"/>
            <a:ext cx="2284744" cy="369332"/>
          </a:xfrm>
          <a:prstGeom prst="rect">
            <a:avLst/>
          </a:prstGeom>
          <a:noFill/>
        </p:spPr>
        <p:txBody>
          <a:bodyPr wrap="square" rtlCol="0">
            <a:spAutoFit/>
          </a:bodyPr>
          <a:lstStyle/>
          <a:p>
            <a:r>
              <a:rPr lang="en-US" sz="1799"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553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641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7327" y="2435028"/>
            <a:ext cx="6049696" cy="1846659"/>
          </a:xfrm>
          <a:noFill/>
        </p:spPr>
        <p:txBody>
          <a:bodyPr vert="horz" wrap="square" lIns="0" tIns="0" rIns="0" bIns="0" rtlCol="0" anchor="b" anchorCtr="0">
            <a:spAutoFit/>
          </a:bodyPr>
          <a:lstStyle>
            <a:lvl1pPr>
              <a:lnSpc>
                <a:spcPct val="100000"/>
              </a:lnSpc>
              <a:defRPr lang="en-US" sz="2999"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4414" y="4983136"/>
            <a:ext cx="604969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4414" y="5320729"/>
            <a:ext cx="6049696"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5530" cy="6858000"/>
          </a:xfrm>
        </p:spPr>
        <p:txBody>
          <a:bodyPr anchor="ctr" anchorCtr="1"/>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126"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8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675" y="3482230"/>
            <a:ext cx="5021017"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06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709"/>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201"/>
            <a:ext cx="10668396"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34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675" y="3483973"/>
            <a:ext cx="5027890"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660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6904" y="2915193"/>
            <a:ext cx="4895018"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2402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6904" y="2915193"/>
            <a:ext cx="4895017"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5583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88825"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676" y="1828801"/>
            <a:ext cx="6051752"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2999" dirty="0"/>
              <a:t>Our mission is to help people see data in new ways, discover insights,</a:t>
            </a:r>
            <a:br>
              <a:rPr lang="en-US" sz="2999" dirty="0"/>
            </a:br>
            <a:r>
              <a:rPr lang="en-US" sz="2999" dirty="0"/>
              <a:t>unlock endless possibilities.</a:t>
            </a:r>
          </a:p>
        </p:txBody>
      </p:sp>
    </p:spTree>
    <p:extLst>
      <p:ext uri="{BB962C8B-B14F-4D97-AF65-F5344CB8AC3E}">
        <p14:creationId xmlns:p14="http://schemas.microsoft.com/office/powerpoint/2010/main" val="35099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5"/>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2188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6148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p:blipFill>
        <p:spPr>
          <a:xfrm>
            <a:off x="6335533" y="4500750"/>
            <a:ext cx="5853293"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374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4412" y="0"/>
            <a:ext cx="6094413"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4412" y="0"/>
            <a:ext cx="6094413"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90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t>‹#›</a:t>
            </a:fld>
            <a:endParaRPr lang="en-US">
              <a:solidFill>
                <a:srgbClr val="FFFFFF"/>
              </a:solidFill>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2023, Oracle and/or its affiliates</a:t>
            </a:r>
          </a:p>
        </p:txBody>
      </p:sp>
      <p:sp>
        <p:nvSpPr>
          <p:cNvPr id="9" name="Title Placeholder 1"/>
          <p:cNvSpPr>
            <a:spLocks noGrp="1"/>
          </p:cNvSpPr>
          <p:nvPr>
            <p:ph type="title"/>
          </p:nvPr>
        </p:nvSpPr>
        <p:spPr>
          <a:xfrm>
            <a:off x="531812" y="548640"/>
            <a:ext cx="4890193" cy="889000"/>
          </a:xfrm>
          <a:prstGeom prst="rect">
            <a:avLst/>
          </a:prstGeom>
        </p:spPr>
        <p:txBody>
          <a:bodyPr vert="horz" lIns="0" tIns="0" rIns="0" bIns="0" rtlCol="0" anchor="b">
            <a:noAutofit/>
          </a:bodyPr>
          <a:lstStyle/>
          <a:p>
            <a:r>
              <a:rPr lang="en-US"/>
              <a:t>Click to edit Master title style</a:t>
            </a:r>
            <a:endParaRPr/>
          </a:p>
        </p:txBody>
      </p:sp>
      <p:pic>
        <p:nvPicPr>
          <p:cNvPr id="7" name="Picture 6" descr="Oracle logo in white on red staging background" title="Oracle red badge logo">
            <a:extLst>
              <a:ext uri="{FF2B5EF4-FFF2-40B4-BE49-F238E27FC236}">
                <a16:creationId xmlns:a16="http://schemas.microsoft.com/office/drawing/2014/main" id="{4A4401E8-CFDB-944B-9E4E-FBE59968B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3071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4412" y="0"/>
            <a:ext cx="6094413"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128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0990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199"/>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a:fillRect/>
          </a:stretch>
        </p:blipFill>
        <p:spPr>
          <a:xfrm>
            <a:off x="6335533" y="4500750"/>
            <a:ext cx="5853293" cy="235725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80604020202020204" pitchFamily="34" charset="0"/>
            </a:pPr>
            <a:r>
              <a:rPr lang="en-US" dirty="0"/>
              <a:t>Headline</a:t>
            </a:r>
          </a:p>
        </p:txBody>
      </p:sp>
      <p:sp>
        <p:nvSpPr>
          <p:cNvPr id="3" name="Text Placeholder 2"/>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p:cNvSpPr/>
          <p:nvPr userDrawn="1"/>
        </p:nvSpPr>
        <p:spPr>
          <a:xfrm>
            <a:off x="767896" y="159325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p:cNvSpPr>
            <a:spLocks noGrp="1"/>
          </p:cNvSpPr>
          <p:nvPr>
            <p:ph type="sldNum" sz="quarter" idx="11"/>
          </p:nvPr>
        </p:nvSpPr>
        <p:spPr/>
        <p:txBody>
          <a:bodyPr/>
          <a:lstStyle/>
          <a:p>
            <a:fld id="{7C371504-33D9-B044-8C50-620C44A06CB1}" type="slidenum">
              <a:rPr lang="en-US" smtClean="0"/>
              <a:t>‹#›</a:t>
            </a:fld>
            <a:endParaRPr lang="en-US" dirty="0"/>
          </a:p>
        </p:txBody>
      </p:sp>
      <p:sp>
        <p:nvSpPr>
          <p:cNvPr id="9" name="Content Placeholder 8">
            <a:extLst>
              <a:ext uri="{FF2B5EF4-FFF2-40B4-BE49-F238E27FC236}">
                <a16:creationId xmlns:a16="http://schemas.microsoft.com/office/drawing/2014/main" id="{93A185BC-B761-4B81-8903-873B81051257}"/>
              </a:ext>
            </a:extLst>
          </p:cNvPr>
          <p:cNvSpPr>
            <a:spLocks noGrp="1"/>
          </p:cNvSpPr>
          <p:nvPr>
            <p:ph sz="quarter" idx="12"/>
          </p:nvPr>
        </p:nvSpPr>
        <p:spPr>
          <a:xfrm>
            <a:off x="1033463" y="1858963"/>
            <a:ext cx="46037" cy="444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192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Dark Metric">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4412" y="1"/>
            <a:ext cx="6094413" cy="6857999"/>
          </a:xfrm>
          <a:prstGeom prst="rect">
            <a:avLst/>
          </a:prstGeom>
        </p:spPr>
      </p:pic>
      <p:sp>
        <p:nvSpPr>
          <p:cNvPr id="9" name="Text Placeholder 10"/>
          <p:cNvSpPr>
            <a:spLocks noGrp="1"/>
          </p:cNvSpPr>
          <p:nvPr>
            <p:ph type="body" sz="quarter" idx="11" hasCustomPrompt="1"/>
          </p:nvPr>
        </p:nvSpPr>
        <p:spPr>
          <a:xfrm>
            <a:off x="761088" y="2275167"/>
            <a:ext cx="1755214" cy="914400"/>
          </a:xfrm>
        </p:spPr>
        <p:txBody>
          <a:bodyPr lIns="0" rIns="0">
            <a:noAutofit/>
          </a:bodyPr>
          <a:lstStyle>
            <a:lvl1pPr>
              <a:defRPr sz="5998">
                <a:solidFill>
                  <a:schemeClr val="accent2"/>
                </a:solidFill>
                <a:latin typeface="Georgia" panose="02040502050405020303" pitchFamily="18" charset="0"/>
              </a:defRPr>
            </a:lvl1pPr>
          </a:lstStyle>
          <a:p>
            <a:pPr lvl="0"/>
            <a:r>
              <a:rPr lang="en-US" dirty="0"/>
              <a:t>XX%</a:t>
            </a:r>
          </a:p>
        </p:txBody>
      </p:sp>
      <p:sp>
        <p:nvSpPr>
          <p:cNvPr id="13" name="Text Placeholder 15"/>
          <p:cNvSpPr>
            <a:spLocks noGrp="1"/>
          </p:cNvSpPr>
          <p:nvPr>
            <p:ph type="body" sz="quarter" idx="13" hasCustomPrompt="1"/>
          </p:nvPr>
        </p:nvSpPr>
        <p:spPr>
          <a:xfrm>
            <a:off x="761088" y="3231646"/>
            <a:ext cx="4370015" cy="914400"/>
          </a:xfrm>
        </p:spPr>
        <p:txBody>
          <a:bodyPr lIns="0" rIns="0">
            <a:noAutofit/>
          </a:bodyPr>
          <a:lstStyle>
            <a:lvl1pPr>
              <a:lnSpc>
                <a:spcPct val="100000"/>
              </a:lnSpc>
              <a:defRPr sz="1799"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p:cNvSpPr>
            <a:spLocks noGrp="1"/>
          </p:cNvSpPr>
          <p:nvPr>
            <p:ph type="ftr" sz="quarter" idx="14"/>
          </p:nvPr>
        </p:nvSpPr>
        <p:spPr/>
        <p:txBody>
          <a:bodyPr/>
          <a:lstStyle/>
          <a:p>
            <a:r>
              <a:rPr lang="en-US"/>
              <a:t>Copyright © 2023, Oracle and/or its affiliates</a:t>
            </a:r>
            <a:endParaRPr lang="en-US" dirty="0"/>
          </a:p>
        </p:txBody>
      </p:sp>
      <p:sp>
        <p:nvSpPr>
          <p:cNvPr id="3" name="Slide Number Placeholder 2"/>
          <p:cNvSpPr>
            <a:spLocks noGrp="1"/>
          </p:cNvSpPr>
          <p:nvPr>
            <p:ph type="sldNum" sz="quarter" idx="15"/>
          </p:nvPr>
        </p:nvSpPr>
        <p:spPr/>
        <p:txBody>
          <a:bodyPr/>
          <a:lstStyle/>
          <a:p>
            <a:fld id="{7C371504-33D9-B044-8C50-620C44A06CB1}" type="slidenum">
              <a:rPr lang="en-US" smtClean="0"/>
              <a:t>‹#›</a:t>
            </a:fld>
            <a:endParaRPr lang="en-US" dirty="0"/>
          </a:p>
        </p:txBody>
      </p:sp>
    </p:spTree>
    <p:extLst>
      <p:ext uri="{BB962C8B-B14F-4D97-AF65-F5344CB8AC3E}">
        <p14:creationId xmlns:p14="http://schemas.microsoft.com/office/powerpoint/2010/main" val="443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564" y="1600201"/>
            <a:ext cx="10668396"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66338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46438-F717-2B4C-BAC0-BFCDA780AA8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9576"/>
          <a:stretch/>
        </p:blipFill>
        <p:spPr>
          <a:xfrm>
            <a:off x="6042675" y="0"/>
            <a:ext cx="6146149"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1"/>
            <a:ext cx="5070742" cy="2319489"/>
          </a:xfrm>
        </p:spPr>
        <p:txBody>
          <a:bodyPr anchor="b" anchorCtr="0"/>
          <a:lstStyle>
            <a:lvl1pPr>
              <a:defRPr sz="6598" b="0">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1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2564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09565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555501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1160694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902121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2284412" y="6477000"/>
            <a:ext cx="457200" cy="152400"/>
          </a:xfrm>
          <a:prstGeom prst="rect">
            <a:avLst/>
          </a:prstGeom>
        </p:spPr>
        <p:txBody>
          <a:bodyPr/>
          <a:lstStyle/>
          <a:p>
            <a:r>
              <a:rPr lang="en-US" altLang="zh-CN"/>
              <a:t>[Date]</a:t>
            </a:r>
            <a:endParaRPr dirty="0"/>
          </a:p>
        </p:txBody>
      </p:sp>
    </p:spTree>
    <p:extLst>
      <p:ext uri="{BB962C8B-B14F-4D97-AF65-F5344CB8AC3E}">
        <p14:creationId xmlns:p14="http://schemas.microsoft.com/office/powerpoint/2010/main" val="167383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350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custDataLst>
              <p:tags r:id="rId1"/>
            </p:custDataLst>
          </p:nvPr>
        </p:nvPicPr>
        <p:blipFill>
          <a:blip r:embed="rId9">
            <a:alphaModFix amt="80000"/>
            <a:extLst>
              <a:ext uri="{28A0092B-C50C-407E-A947-70E740481C1C}">
                <a14:useLocalDpi xmlns:a14="http://schemas.microsoft.com/office/drawing/2010/main"/>
              </a:ext>
            </a:extLst>
          </a:blip>
          <a:srcRect r="48609"/>
          <a:stretch>
            <a:fillRect/>
          </a:stretch>
        </p:blipFill>
        <p:spPr>
          <a:xfrm>
            <a:off x="9878838" y="521208"/>
            <a:ext cx="2309987"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custDataLst>
              <p:tags r:id="rId2"/>
            </p:custDataLst>
          </p:nvPr>
        </p:nvPicPr>
        <p:blipFill>
          <a:blip r:embed="rId10">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3"/>
            </p:custDataLst>
          </p:nvPr>
        </p:nvSpPr>
        <p:spPr>
          <a:xfrm>
            <a:off x="1127466" y="6423979"/>
            <a:ext cx="5743883" cy="365125"/>
          </a:xfrm>
          <a:prstGeom prst="rect">
            <a:avLst/>
          </a:prstGeom>
        </p:spPr>
        <p:txBody>
          <a:bodyPr vert="horz" lIns="0" tIns="0" rIns="0" bIns="0" rtlCol="0" anchor="ctr"/>
          <a:lstStyle>
            <a:lvl1pPr algn="l">
              <a:defRPr sz="1000">
                <a:solidFill>
                  <a:srgbClr val="8B8580"/>
                </a:solidFill>
              </a:defRPr>
            </a:lvl1pPr>
          </a:lstStyle>
          <a:p>
            <a:r>
              <a:rPr lang="en-US" dirty="0"/>
              <a:t>Copyright © 2023 Oracle and/or its affiliates. All Rights Reserved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4"/>
            </p:custDataLst>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custDataLst>
              <p:tags r:id="rId5"/>
            </p:custDataLst>
          </p:nvPr>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custDataLst>
              <p:tags r:id="rId6"/>
            </p:custDataLst>
          </p:nvPr>
        </p:nvSpPr>
        <p:spPr>
          <a:xfrm>
            <a:off x="761802" y="508000"/>
            <a:ext cx="10668269" cy="822960"/>
          </a:xfrm>
        </p:spPr>
        <p:txBody>
          <a:bodyPr anchor="b" anchorCtr="0"/>
          <a:lstStyle>
            <a:lvl1pPr>
              <a:defRPr sz="2399"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custDataLst>
              <p:tags r:id="rId7"/>
            </p:custDataLst>
          </p:nvPr>
        </p:nvPicPr>
        <p:blipFill>
          <a:blip r:embed="rId11">
            <a:extLst>
              <a:ext uri="{28A0092B-C50C-407E-A947-70E740481C1C}">
                <a14:useLocalDpi xmlns:a14="http://schemas.microsoft.com/office/drawing/2010/main"/>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32643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53" name="幻灯片编号"/>
          <p:cNvSpPr txBox="1">
            <a:spLocks noGrp="1"/>
          </p:cNvSpPr>
          <p:nvPr>
            <p:ph type="sldNum" sz="quarter" idx="2"/>
          </p:nvPr>
        </p:nvSpPr>
        <p:spPr>
          <a:xfrm>
            <a:off x="6006195" y="6540500"/>
            <a:ext cx="227626" cy="225703"/>
          </a:xfrm>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041983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6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3377623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74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4647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675" y="182403"/>
            <a:ext cx="10668269"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675" y="1600200"/>
            <a:ext cx="10668269"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466" y="6423979"/>
            <a:ext cx="5743883"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1348" y="6425604"/>
            <a:ext cx="2742486" cy="363500"/>
          </a:xfrm>
          <a:prstGeom prst="rect">
            <a:avLst/>
          </a:prstGeom>
        </p:spPr>
        <p:txBody>
          <a:bodyPr vert="horz" lIns="0" tIns="0" rIns="0" bIns="0" rtlCol="0" anchor="ctr"/>
          <a:lstStyle>
            <a:lvl1pPr>
              <a:defRPr lang="en-US" sz="900" smtClean="0">
                <a:solidFill>
                  <a:srgbClr val="8B8580"/>
                </a:solidFill>
              </a:defRPr>
            </a:lvl1pPr>
          </a:lstStyle>
          <a:p>
            <a:r>
              <a:rPr lang="en-US" altLang="zh-CN"/>
              <a:t>[Date]</a:t>
            </a:r>
            <a:endParaRPr lang="en-US" dirty="0"/>
          </a:p>
        </p:txBody>
      </p:sp>
    </p:spTree>
    <p:extLst>
      <p:ext uri="{BB962C8B-B14F-4D97-AF65-F5344CB8AC3E}">
        <p14:creationId xmlns:p14="http://schemas.microsoft.com/office/powerpoint/2010/main" val="2148702385"/>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81" r:id="rId56"/>
    <p:sldLayoutId id="2147485784" r:id="rId57"/>
    <p:sldLayoutId id="2147485785" r:id="rId58"/>
    <p:sldLayoutId id="2147485786" r:id="rId59"/>
    <p:sldLayoutId id="2147485787" r:id="rId60"/>
    <p:sldLayoutId id="2147485788" r:id="rId61"/>
    <p:sldLayoutId id="2147485789" r:id="rId62"/>
    <p:sldLayoutId id="2147485790" r:id="rId63"/>
    <p:sldLayoutId id="2147485792" r:id="rId64"/>
    <p:sldLayoutId id="2147485793" r:id="rId65"/>
    <p:sldLayoutId id="2147485794" r:id="rId66"/>
    <p:sldLayoutId id="2147485795" r:id="rId67"/>
    <p:sldLayoutId id="2147485796" r:id="rId68"/>
    <p:sldLayoutId id="2147485797" r:id="rId69"/>
    <p:sldLayoutId id="2147485798" r:id="rId70"/>
    <p:sldLayoutId id="2147485799" r:id="rId71"/>
    <p:sldLayoutId id="2147485800"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26" rtl="0" eaLnBrk="1" latinLnBrk="0" hangingPunct="1">
        <a:lnSpc>
          <a:spcPct val="95000"/>
        </a:lnSpc>
        <a:spcBef>
          <a:spcPct val="0"/>
        </a:spcBef>
        <a:buNone/>
        <a:defRPr lang="en-US" sz="2399" b="1" i="0" kern="1200" baseline="0" dirty="0">
          <a:solidFill>
            <a:schemeClr val="tx1"/>
          </a:solidFill>
          <a:latin typeface="+mn-lt"/>
          <a:ea typeface="+mn-ea"/>
          <a:cs typeface="+mj-cs"/>
        </a:defRPr>
      </a:lvl1pPr>
    </p:titleStyle>
    <p:body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3" Type="http://schemas.openxmlformats.org/officeDocument/2006/relationships/image" Target="../media/image59.tiff"/><Relationship Id="rId18" Type="http://schemas.openxmlformats.org/officeDocument/2006/relationships/image" Target="../media/image64.tiff"/><Relationship Id="rId26" Type="http://schemas.openxmlformats.org/officeDocument/2006/relationships/image" Target="../media/image72.tiff"/><Relationship Id="rId39" Type="http://schemas.openxmlformats.org/officeDocument/2006/relationships/image" Target="../media/image85.tiff"/><Relationship Id="rId21" Type="http://schemas.openxmlformats.org/officeDocument/2006/relationships/image" Target="../media/image67.tiff"/><Relationship Id="rId34" Type="http://schemas.openxmlformats.org/officeDocument/2006/relationships/image" Target="../media/image80.tiff"/><Relationship Id="rId42" Type="http://schemas.openxmlformats.org/officeDocument/2006/relationships/image" Target="../media/image88.tiff"/><Relationship Id="rId47" Type="http://schemas.openxmlformats.org/officeDocument/2006/relationships/image" Target="../media/image93.tiff"/><Relationship Id="rId50" Type="http://schemas.openxmlformats.org/officeDocument/2006/relationships/image" Target="../media/image96.tiff"/><Relationship Id="rId55" Type="http://schemas.openxmlformats.org/officeDocument/2006/relationships/image" Target="../media/image101.png"/><Relationship Id="rId7" Type="http://schemas.openxmlformats.org/officeDocument/2006/relationships/image" Target="../media/image53.png"/><Relationship Id="rId12" Type="http://schemas.openxmlformats.org/officeDocument/2006/relationships/image" Target="../media/image58.tiff"/><Relationship Id="rId17" Type="http://schemas.openxmlformats.org/officeDocument/2006/relationships/image" Target="../media/image63.tiff"/><Relationship Id="rId25" Type="http://schemas.openxmlformats.org/officeDocument/2006/relationships/image" Target="../media/image71.tiff"/><Relationship Id="rId33" Type="http://schemas.openxmlformats.org/officeDocument/2006/relationships/image" Target="../media/image79.tiff"/><Relationship Id="rId38" Type="http://schemas.openxmlformats.org/officeDocument/2006/relationships/image" Target="../media/image84.tiff"/><Relationship Id="rId46" Type="http://schemas.openxmlformats.org/officeDocument/2006/relationships/image" Target="../media/image92.tiff"/><Relationship Id="rId2" Type="http://schemas.openxmlformats.org/officeDocument/2006/relationships/notesSlide" Target="../notesSlides/notesSlide2.xml"/><Relationship Id="rId16" Type="http://schemas.openxmlformats.org/officeDocument/2006/relationships/image" Target="../media/image62.tiff"/><Relationship Id="rId20" Type="http://schemas.openxmlformats.org/officeDocument/2006/relationships/image" Target="../media/image66.tiff"/><Relationship Id="rId29" Type="http://schemas.openxmlformats.org/officeDocument/2006/relationships/image" Target="../media/image75.tiff"/><Relationship Id="rId41" Type="http://schemas.openxmlformats.org/officeDocument/2006/relationships/image" Target="../media/image87.tiff"/><Relationship Id="rId54"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57.tiff"/><Relationship Id="rId24" Type="http://schemas.openxmlformats.org/officeDocument/2006/relationships/image" Target="../media/image70.png"/><Relationship Id="rId32" Type="http://schemas.openxmlformats.org/officeDocument/2006/relationships/image" Target="../media/image78.tiff"/><Relationship Id="rId37" Type="http://schemas.openxmlformats.org/officeDocument/2006/relationships/image" Target="../media/image83.tiff"/><Relationship Id="rId40" Type="http://schemas.openxmlformats.org/officeDocument/2006/relationships/image" Target="../media/image86.tiff"/><Relationship Id="rId45" Type="http://schemas.openxmlformats.org/officeDocument/2006/relationships/image" Target="../media/image91.tiff"/><Relationship Id="rId53" Type="http://schemas.openxmlformats.org/officeDocument/2006/relationships/image" Target="../media/image99.jpeg"/><Relationship Id="rId5" Type="http://schemas.openxmlformats.org/officeDocument/2006/relationships/image" Target="../media/image51.png"/><Relationship Id="rId15" Type="http://schemas.openxmlformats.org/officeDocument/2006/relationships/image" Target="../media/image61.tiff"/><Relationship Id="rId23" Type="http://schemas.openxmlformats.org/officeDocument/2006/relationships/image" Target="../media/image69.tiff"/><Relationship Id="rId28" Type="http://schemas.openxmlformats.org/officeDocument/2006/relationships/image" Target="../media/image74.tiff"/><Relationship Id="rId36" Type="http://schemas.openxmlformats.org/officeDocument/2006/relationships/image" Target="../media/image82.tiff"/><Relationship Id="rId49" Type="http://schemas.openxmlformats.org/officeDocument/2006/relationships/image" Target="../media/image95.tiff"/><Relationship Id="rId57" Type="http://schemas.openxmlformats.org/officeDocument/2006/relationships/image" Target="../media/image103.png"/><Relationship Id="rId10" Type="http://schemas.openxmlformats.org/officeDocument/2006/relationships/image" Target="../media/image56.tiff"/><Relationship Id="rId19" Type="http://schemas.openxmlformats.org/officeDocument/2006/relationships/image" Target="../media/image65.tiff"/><Relationship Id="rId31" Type="http://schemas.openxmlformats.org/officeDocument/2006/relationships/image" Target="../media/image77.tiff"/><Relationship Id="rId44" Type="http://schemas.openxmlformats.org/officeDocument/2006/relationships/image" Target="../media/image90.tiff"/><Relationship Id="rId52" Type="http://schemas.openxmlformats.org/officeDocument/2006/relationships/image" Target="../media/image98.jpeg"/><Relationship Id="rId4" Type="http://schemas.openxmlformats.org/officeDocument/2006/relationships/image" Target="../media/image50.png"/><Relationship Id="rId9" Type="http://schemas.openxmlformats.org/officeDocument/2006/relationships/image" Target="../media/image55.tiff"/><Relationship Id="rId14" Type="http://schemas.openxmlformats.org/officeDocument/2006/relationships/image" Target="../media/image60.tiff"/><Relationship Id="rId22" Type="http://schemas.openxmlformats.org/officeDocument/2006/relationships/image" Target="../media/image68.tiff"/><Relationship Id="rId27" Type="http://schemas.openxmlformats.org/officeDocument/2006/relationships/image" Target="../media/image73.tiff"/><Relationship Id="rId30" Type="http://schemas.openxmlformats.org/officeDocument/2006/relationships/image" Target="../media/image76.tiff"/><Relationship Id="rId35" Type="http://schemas.openxmlformats.org/officeDocument/2006/relationships/image" Target="../media/image81.tiff"/><Relationship Id="rId43" Type="http://schemas.openxmlformats.org/officeDocument/2006/relationships/image" Target="../media/image89.tiff"/><Relationship Id="rId48" Type="http://schemas.openxmlformats.org/officeDocument/2006/relationships/image" Target="../media/image94.tiff"/><Relationship Id="rId56" Type="http://schemas.openxmlformats.org/officeDocument/2006/relationships/image" Target="../media/image102.png"/><Relationship Id="rId8" Type="http://schemas.openxmlformats.org/officeDocument/2006/relationships/image" Target="../media/image54.png"/><Relationship Id="rId51" Type="http://schemas.openxmlformats.org/officeDocument/2006/relationships/image" Target="../media/image97.jpeg"/><Relationship Id="rId3"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9.xml"/><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5.png"/><Relationship Id="rId7" Type="http://schemas.microsoft.com/office/2007/relationships/hdphoto" Target="../media/hdphoto3.wdp"/><Relationship Id="rId2" Type="http://schemas.openxmlformats.org/officeDocument/2006/relationships/image" Target="../media/image12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7.png"/><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1.xml"/><Relationship Id="rId4" Type="http://schemas.openxmlformats.org/officeDocument/2006/relationships/image" Target="../media/image130.jpeg"/></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1.xml"/><Relationship Id="rId4" Type="http://schemas.openxmlformats.org/officeDocument/2006/relationships/image" Target="../media/image1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1.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1.xml"/><Relationship Id="rId4" Type="http://schemas.openxmlformats.org/officeDocument/2006/relationships/hyperlink" Target="https://wdsshsl4d6foyhp-cntech.adb.ap-chuncheon-1.oraclecloudapps.com/ords/r/sehub_apex/a1483520220413113554910/hom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06CD57-AB51-E18C-82B5-E5ED16A6812B}"/>
              </a:ext>
            </a:extLst>
          </p:cNvPr>
          <p:cNvSpPr>
            <a:spLocks noGrp="1"/>
          </p:cNvSpPr>
          <p:nvPr>
            <p:ph type="body" sz="quarter" idx="33"/>
          </p:nvPr>
        </p:nvSpPr>
        <p:spPr/>
        <p:txBody>
          <a:bodyPr/>
          <a:lstStyle/>
          <a:p>
            <a:r>
              <a:rPr lang="en-US" altLang="zh-CN" dirty="0">
                <a:latin typeface="Oracle Sans" panose="020B0503020204020204" pitchFamily="34" charset="0"/>
                <a:ea typeface="Noto Sans SC Regular" panose="020B0500000000000000" charset="-122"/>
              </a:rPr>
              <a:t>Oracle</a:t>
            </a:r>
            <a:r>
              <a:rPr lang="zh-CN" altLang="en-US" dirty="0">
                <a:latin typeface="Oracle Sans" panose="020B0503020204020204" pitchFamily="34" charset="0"/>
                <a:ea typeface="Noto Sans SC Regular" panose="020B0500000000000000" charset="-122"/>
              </a:rPr>
              <a:t>低代码平台</a:t>
            </a:r>
            <a:endParaRPr lang="en-US" altLang="zh-CN" dirty="0">
              <a:latin typeface="Oracle Sans" panose="020B0503020204020204" pitchFamily="34" charset="0"/>
              <a:ea typeface="Noto Sans SC Regular" panose="020B0500000000000000" charset="-122"/>
            </a:endParaRPr>
          </a:p>
        </p:txBody>
      </p:sp>
      <p:sp>
        <p:nvSpPr>
          <p:cNvPr id="6" name="Title 2">
            <a:extLst>
              <a:ext uri="{FF2B5EF4-FFF2-40B4-BE49-F238E27FC236}">
                <a16:creationId xmlns:a16="http://schemas.microsoft.com/office/drawing/2014/main" id="{2F86BBA2-FB29-354C-6245-8CD03F5B44CC}"/>
              </a:ext>
            </a:extLst>
          </p:cNvPr>
          <p:cNvSpPr txBox="1">
            <a:spLocks/>
          </p:cNvSpPr>
          <p:nvPr/>
        </p:nvSpPr>
        <p:spPr>
          <a:xfrm>
            <a:off x="929858" y="2497166"/>
            <a:ext cx="10073720" cy="909744"/>
          </a:xfrm>
          <a:prstGeom prst="rect">
            <a:avLst/>
          </a:prstGeom>
          <a:noFill/>
        </p:spPr>
        <p:txBody>
          <a:bodyPr vert="horz" wrap="square" lIns="0" tIns="0" rIns="0" bIns="91440" rtlCol="0" anchor="b">
            <a:noAutofit/>
          </a:bodyPr>
          <a:lstStyle>
            <a:lvl1pPr algn="l" defTabSz="914126" rtl="0" eaLnBrk="1" latinLnBrk="0" hangingPunct="1">
              <a:lnSpc>
                <a:spcPct val="95000"/>
              </a:lnSpc>
              <a:spcBef>
                <a:spcPct val="0"/>
              </a:spcBef>
              <a:buNone/>
              <a:defRPr lang="en-US" sz="3999" b="0" i="0" kern="1200" baseline="0" dirty="0">
                <a:solidFill>
                  <a:schemeClr val="tx1"/>
                </a:solidFill>
                <a:latin typeface="+mj-lt"/>
                <a:ea typeface="+mn-ea"/>
                <a:cs typeface="+mj-cs"/>
              </a:defRPr>
            </a:lvl1pPr>
          </a:lstStyle>
          <a:p>
            <a:pPr defTabSz="914400"/>
            <a:r>
              <a:rPr lang="zh-CN" altLang="en-US" sz="3600" dirty="0">
                <a:latin typeface="Oracle Sans" panose="020B0503020204020204" pitchFamily="34" charset="0"/>
                <a:ea typeface="Noto Sans SC Regular" panose="020B0500000000000000" charset="-122"/>
              </a:rPr>
              <a:t>低代码应用开发平台</a:t>
            </a:r>
            <a:r>
              <a:rPr lang="en-US" altLang="zh-CN" sz="3600" dirty="0">
                <a:latin typeface="Oracle Sans" panose="020B0503020204020204" pitchFamily="34" charset="0"/>
                <a:ea typeface="Noto Sans SC Regular" panose="020B0500000000000000" charset="-122"/>
              </a:rPr>
              <a:t>APEX</a:t>
            </a:r>
            <a:r>
              <a:rPr lang="zh-CN" altLang="en-US" sz="3600" dirty="0">
                <a:latin typeface="Oracle Sans" panose="020B0503020204020204" pitchFamily="34" charset="0"/>
                <a:ea typeface="Noto Sans SC Regular" panose="020B0500000000000000" charset="-122"/>
              </a:rPr>
              <a:t>介绍</a:t>
            </a:r>
            <a:endParaRPr lang="en-US" altLang="zh-CN" sz="3600" dirty="0">
              <a:latin typeface="Oracle Sans" panose="020B0503020204020204" pitchFamily="34" charset="0"/>
              <a:ea typeface="Noto Sans SC Regular" panose="020B0500000000000000" charset="-122"/>
            </a:endParaRPr>
          </a:p>
        </p:txBody>
      </p:sp>
      <p:sp>
        <p:nvSpPr>
          <p:cNvPr id="7" name="Text Placeholder 3">
            <a:extLst>
              <a:ext uri="{FF2B5EF4-FFF2-40B4-BE49-F238E27FC236}">
                <a16:creationId xmlns:a16="http://schemas.microsoft.com/office/drawing/2014/main" id="{9E6A9802-F7A5-4FE0-A191-CB5A866432B0}"/>
              </a:ext>
            </a:extLst>
          </p:cNvPr>
          <p:cNvSpPr txBox="1">
            <a:spLocks/>
          </p:cNvSpPr>
          <p:nvPr/>
        </p:nvSpPr>
        <p:spPr>
          <a:xfrm>
            <a:off x="1017765" y="4585588"/>
            <a:ext cx="5077970" cy="266291"/>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1"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a:latin typeface="Oracle Sans" panose="020B0503020204020204" pitchFamily="34" charset="0"/>
                <a:ea typeface="Noto Sans SC Regular" panose="020B0500000000000000" charset="-122"/>
              </a:rPr>
              <a:t>Name</a:t>
            </a:r>
            <a:endParaRPr lang="en-US" altLang="zh-CN" dirty="0">
              <a:latin typeface="Oracle Sans" panose="020B0503020204020204" pitchFamily="34" charset="0"/>
              <a:ea typeface="Noto Sans SC Regular" panose="020B0500000000000000" charset="-122"/>
            </a:endParaRPr>
          </a:p>
        </p:txBody>
      </p:sp>
      <p:sp>
        <p:nvSpPr>
          <p:cNvPr id="8" name="Text Placeholder 7">
            <a:extLst>
              <a:ext uri="{FF2B5EF4-FFF2-40B4-BE49-F238E27FC236}">
                <a16:creationId xmlns:a16="http://schemas.microsoft.com/office/drawing/2014/main" id="{16177802-11C5-4CD0-9669-07C125C2D102}"/>
              </a:ext>
            </a:extLst>
          </p:cNvPr>
          <p:cNvSpPr>
            <a:spLocks noGrp="1"/>
          </p:cNvSpPr>
          <p:nvPr>
            <p:ph type="body" sz="quarter" idx="34"/>
          </p:nvPr>
        </p:nvSpPr>
        <p:spPr/>
        <p:txBody>
          <a:bodyPr/>
          <a:lstStyle/>
          <a:p>
            <a:r>
              <a:rPr lang="en-US" altLang="zh-CN" dirty="0">
                <a:latin typeface="Oracle Sans" panose="020B0503020204020204" pitchFamily="34" charset="0"/>
                <a:ea typeface="Noto Sans SC Regular" panose="020B0500000000000000" charset="-122"/>
              </a:rPr>
              <a:t>Oracle SE-Hub</a:t>
            </a:r>
          </a:p>
        </p:txBody>
      </p:sp>
    </p:spTree>
    <p:extLst>
      <p:ext uri="{BB962C8B-B14F-4D97-AF65-F5344CB8AC3E}">
        <p14:creationId xmlns:p14="http://schemas.microsoft.com/office/powerpoint/2010/main" val="78920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DB75F7C-250B-4AFB-8A8B-BF06660BCB62}"/>
              </a:ext>
            </a:extLst>
          </p:cNvPr>
          <p:cNvSpPr>
            <a:spLocks noGrp="1"/>
          </p:cNvSpPr>
          <p:nvPr>
            <p:ph type="ftr" sz="quarter" idx="15"/>
          </p:nvPr>
        </p:nvSpPr>
        <p:spPr>
          <a:xfrm>
            <a:off x="1127465" y="6423199"/>
            <a:ext cx="2477356" cy="365030"/>
          </a:xfrm>
        </p:spPr>
        <p:txBody>
          <a:bodyPr anchor="ctr">
            <a:normAutofit/>
          </a:bodyPr>
          <a:lstStyle/>
          <a:p>
            <a:pPr>
              <a:spcAft>
                <a:spcPts val="600"/>
              </a:spcAft>
            </a:pPr>
            <a:r>
              <a:rPr lang="en-US"/>
              <a:t>Copyright © 2023, Oracle and/or its affiliates</a:t>
            </a:r>
          </a:p>
        </p:txBody>
      </p:sp>
      <p:pic>
        <p:nvPicPr>
          <p:cNvPr id="7" name="Picture 6" descr="Graphical user interface, website&#10;&#10;Description automatically generated">
            <a:extLst>
              <a:ext uri="{FF2B5EF4-FFF2-40B4-BE49-F238E27FC236}">
                <a16:creationId xmlns:a16="http://schemas.microsoft.com/office/drawing/2014/main" id="{23C4CCD8-26A4-46C8-AC56-CE63326C12D4}"/>
              </a:ext>
            </a:extLst>
          </p:cNvPr>
          <p:cNvPicPr>
            <a:picLocks noChangeAspect="1"/>
          </p:cNvPicPr>
          <p:nvPr/>
        </p:nvPicPr>
        <p:blipFill rotWithShape="1">
          <a:blip r:embed="rId2"/>
          <a:srcRect r="4814"/>
          <a:stretch/>
        </p:blipFill>
        <p:spPr>
          <a:xfrm>
            <a:off x="761802" y="1685215"/>
            <a:ext cx="7983301" cy="4655369"/>
          </a:xfrm>
          <a:prstGeom prst="rect">
            <a:avLst/>
          </a:prstGeom>
          <a:noFill/>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2C91C9-55C8-4502-B336-9C0642D2500B}"/>
              </a:ext>
            </a:extLst>
          </p:cNvPr>
          <p:cNvSpPr>
            <a:spLocks noGrp="1"/>
          </p:cNvSpPr>
          <p:nvPr>
            <p:ph type="title"/>
          </p:nvPr>
        </p:nvSpPr>
        <p:spPr>
          <a:xfrm>
            <a:off x="768674" y="183248"/>
            <a:ext cx="10668269" cy="822746"/>
          </a:xfrm>
        </p:spPr>
        <p:txBody>
          <a:bodyPr anchor="b">
            <a:normAutofit/>
          </a:bodyPr>
          <a:lstStyle/>
          <a:p>
            <a:r>
              <a:rPr lang="en-US" altLang="zh-CN" dirty="0"/>
              <a:t>APEX</a:t>
            </a:r>
            <a:r>
              <a:rPr lang="zh-CN" altLang="en-US" dirty="0"/>
              <a:t>架构图</a:t>
            </a:r>
          </a:p>
        </p:txBody>
      </p:sp>
      <p:sp>
        <p:nvSpPr>
          <p:cNvPr id="8" name="Rectangle 7">
            <a:extLst>
              <a:ext uri="{FF2B5EF4-FFF2-40B4-BE49-F238E27FC236}">
                <a16:creationId xmlns:a16="http://schemas.microsoft.com/office/drawing/2014/main" id="{71D4106A-2C01-441E-A4E6-D0B62C83565B}"/>
              </a:ext>
            </a:extLst>
          </p:cNvPr>
          <p:cNvSpPr/>
          <p:nvPr/>
        </p:nvSpPr>
        <p:spPr>
          <a:xfrm>
            <a:off x="9207589" y="1372834"/>
            <a:ext cx="2851362" cy="379873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342797" indent="-342797">
              <a:lnSpc>
                <a:spcPct val="150000"/>
              </a:lnSpc>
              <a:buFont typeface="Wingdings" panose="05000000000000000000" pitchFamily="2" charset="2"/>
              <a:buChar char="n"/>
            </a:pPr>
            <a:r>
              <a:rPr lang="zh-CN" altLang="en-US" sz="1799" dirty="0">
                <a:solidFill>
                  <a:schemeClr val="tx1"/>
                </a:solidFill>
              </a:rPr>
              <a:t>三层架构</a:t>
            </a:r>
            <a:endParaRPr lang="en-US" altLang="zh-CN" sz="1799" dirty="0">
              <a:solidFill>
                <a:schemeClr val="tx1"/>
              </a:solidFill>
            </a:endParaRPr>
          </a:p>
          <a:p>
            <a:pPr marL="285664" indent="-285664">
              <a:buFont typeface="Wingdings" panose="05000000000000000000" pitchFamily="2" charset="2"/>
              <a:buChar char="Ø"/>
            </a:pPr>
            <a:r>
              <a:rPr lang="en-US" altLang="zh-CN" sz="1400" dirty="0">
                <a:solidFill>
                  <a:schemeClr val="tx1"/>
                </a:solidFill>
              </a:rPr>
              <a:t> ORDS</a:t>
            </a:r>
          </a:p>
          <a:p>
            <a:pPr marL="285664" indent="-285664">
              <a:buFont typeface="Wingdings" panose="05000000000000000000" pitchFamily="2" charset="2"/>
              <a:buChar char="Ø"/>
            </a:pPr>
            <a:r>
              <a:rPr lang="en-US" altLang="zh-CN" sz="1400" dirty="0">
                <a:solidFill>
                  <a:schemeClr val="tx1"/>
                </a:solidFill>
              </a:rPr>
              <a:t> APEX    </a:t>
            </a:r>
          </a:p>
          <a:p>
            <a:pPr marL="285664" indent="-285664">
              <a:buFont typeface="Wingdings" panose="05000000000000000000" pitchFamily="2" charset="2"/>
              <a:buChar char="Ø"/>
            </a:pPr>
            <a:r>
              <a:rPr lang="en-US" altLang="zh-CN" sz="1400" dirty="0">
                <a:solidFill>
                  <a:schemeClr val="tx1"/>
                </a:solidFill>
              </a:rPr>
              <a:t> Database</a:t>
            </a:r>
          </a:p>
          <a:p>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浏览器开发</a:t>
            </a:r>
            <a:endParaRPr lang="en-US" altLang="zh-CN" sz="1799" dirty="0">
              <a:solidFill>
                <a:schemeClr val="tx1"/>
              </a:solidFill>
            </a:endParaRPr>
          </a:p>
          <a:p>
            <a:pPr>
              <a:lnSpc>
                <a:spcPct val="150000"/>
              </a:lnSpc>
            </a:pPr>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直接在数据库处理执行，高效零延时</a:t>
            </a:r>
            <a:endParaRPr lang="en-US" altLang="zh-CN" sz="1799" dirty="0">
              <a:solidFill>
                <a:schemeClr val="tx1"/>
              </a:solidFill>
            </a:endParaRPr>
          </a:p>
        </p:txBody>
      </p:sp>
      <p:sp>
        <p:nvSpPr>
          <p:cNvPr id="2" name="Rectangle 1">
            <a:extLst>
              <a:ext uri="{FF2B5EF4-FFF2-40B4-BE49-F238E27FC236}">
                <a16:creationId xmlns:a16="http://schemas.microsoft.com/office/drawing/2014/main" id="{58B9ED87-6AEC-4A55-B070-9D19E1ED992E}"/>
              </a:ext>
            </a:extLst>
          </p:cNvPr>
          <p:cNvSpPr/>
          <p:nvPr/>
        </p:nvSpPr>
        <p:spPr>
          <a:xfrm>
            <a:off x="9207589" y="2357812"/>
            <a:ext cx="1894295" cy="822746"/>
          </a:xfrm>
          <a:prstGeom prst="rect">
            <a:avLst/>
          </a:prstGeom>
          <a:noFill/>
          <a:ln w="28575">
            <a:solidFill>
              <a:srgbClr val="D39F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 name="TextBox 8">
            <a:extLst>
              <a:ext uri="{FF2B5EF4-FFF2-40B4-BE49-F238E27FC236}">
                <a16:creationId xmlns:a16="http://schemas.microsoft.com/office/drawing/2014/main" id="{77B89694-9FCD-48EF-877A-E6DE3F05827A}"/>
              </a:ext>
            </a:extLst>
          </p:cNvPr>
          <p:cNvSpPr txBox="1"/>
          <p:nvPr/>
        </p:nvSpPr>
        <p:spPr>
          <a:xfrm>
            <a:off x="9207589" y="4594487"/>
            <a:ext cx="2955662" cy="1154162"/>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dirty="0">
                <a:latin typeface="Oracle Sans" panose="020B0503020204020204" pitchFamily="34" charset="0"/>
                <a:ea typeface="Noto Sans SC Regular" panose="020B0500000000000000" charset="-122"/>
              </a:rPr>
              <a:t>扩展性高</a:t>
            </a:r>
            <a:endParaRPr lang="en-US" altLang="zh-CN" dirty="0">
              <a:latin typeface="Oracle Sans" panose="020B0503020204020204" pitchFamily="34" charset="0"/>
              <a:ea typeface="Noto Sans SC Regular" panose="020B0500000000000000" charset="-122"/>
            </a:endParaRP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JS</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PL/SQL</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MLE(JS</a:t>
            </a:r>
            <a:r>
              <a:rPr lang="zh-CN" altLang="en-US" sz="1400" dirty="0">
                <a:latin typeface="Oracle Sans" panose="020B0503020204020204" pitchFamily="34" charset="0"/>
                <a:ea typeface="Noto Sans SC Regular" panose="020B0500000000000000" charset="-122"/>
              </a:rPr>
              <a:t>、</a:t>
            </a:r>
            <a:r>
              <a:rPr lang="en-US" altLang="zh-CN" sz="1400" dirty="0">
                <a:latin typeface="Oracle Sans" panose="020B0503020204020204" pitchFamily="34" charset="0"/>
                <a:ea typeface="Noto Sans SC Regular" panose="020B0500000000000000" charset="-122"/>
              </a:rPr>
              <a:t>JAVA…)</a:t>
            </a:r>
          </a:p>
        </p:txBody>
      </p:sp>
    </p:spTree>
    <p:extLst>
      <p:ext uri="{BB962C8B-B14F-4D97-AF65-F5344CB8AC3E}">
        <p14:creationId xmlns:p14="http://schemas.microsoft.com/office/powerpoint/2010/main" val="254601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7293F-2164-4A32-812C-708DC9E7567E}"/>
              </a:ext>
            </a:extLst>
          </p:cNvPr>
          <p:cNvSpPr>
            <a:spLocks noGrp="1"/>
          </p:cNvSpPr>
          <p:nvPr>
            <p:ph type="title"/>
          </p:nvPr>
        </p:nvSpPr>
        <p:spPr/>
        <p:txBody>
          <a:bodyPr/>
          <a:lstStyle/>
          <a:p>
            <a:r>
              <a:rPr lang="zh-CN" altLang="en-US" dirty="0"/>
              <a:t>有</a:t>
            </a:r>
            <a:r>
              <a:rPr lang="en-US" altLang="zh-CN" dirty="0"/>
              <a:t>ORACLE</a:t>
            </a:r>
            <a:r>
              <a:rPr lang="zh-CN" altLang="en-US" dirty="0"/>
              <a:t>的地方，就有</a:t>
            </a:r>
            <a:r>
              <a:rPr lang="en-US" altLang="zh-CN" dirty="0"/>
              <a:t>APEX</a:t>
            </a:r>
            <a:endParaRPr lang="zh-CN" altLang="en-US" dirty="0"/>
          </a:p>
        </p:txBody>
      </p:sp>
      <p:sp>
        <p:nvSpPr>
          <p:cNvPr id="4" name="Footer Placeholder 3">
            <a:extLst>
              <a:ext uri="{FF2B5EF4-FFF2-40B4-BE49-F238E27FC236}">
                <a16:creationId xmlns:a16="http://schemas.microsoft.com/office/drawing/2014/main" id="{5637725D-13AF-469B-8E41-E8BC6F40460E}"/>
              </a:ext>
            </a:extLst>
          </p:cNvPr>
          <p:cNvSpPr>
            <a:spLocks noGrp="1"/>
          </p:cNvSpPr>
          <p:nvPr>
            <p:ph type="ftr" sz="quarter" idx="46"/>
          </p:nvPr>
        </p:nvSpPr>
        <p:spPr/>
        <p:txBody>
          <a:bodyPr/>
          <a:lstStyle/>
          <a:p>
            <a:r>
              <a:rPr lang="en-US"/>
              <a:t>Copyright © 2023, Oracle and/or its affiliates</a:t>
            </a:r>
            <a:endParaRPr lang="en-US" dirty="0"/>
          </a:p>
        </p:txBody>
      </p:sp>
      <p:sp>
        <p:nvSpPr>
          <p:cNvPr id="5" name="Text Box 2">
            <a:extLst>
              <a:ext uri="{FF2B5EF4-FFF2-40B4-BE49-F238E27FC236}">
                <a16:creationId xmlns:a16="http://schemas.microsoft.com/office/drawing/2014/main" id="{F84DF880-08A4-4A7C-B44D-CF8134882F64}"/>
              </a:ext>
            </a:extLst>
          </p:cNvPr>
          <p:cNvSpPr txBox="1">
            <a:spLocks noChangeArrowheads="1"/>
          </p:cNvSpPr>
          <p:nvPr/>
        </p:nvSpPr>
        <p:spPr bwMode="auto">
          <a:xfrm>
            <a:off x="768675" y="1899544"/>
            <a:ext cx="6262916" cy="4094357"/>
          </a:xfrm>
          <a:prstGeom prst="rect">
            <a:avLst/>
          </a:prstGeom>
          <a:noFill/>
          <a:ln w="9525">
            <a:noFill/>
            <a:round/>
            <a:headEnd/>
            <a:tailEnd/>
          </a:ln>
        </p:spPr>
        <p:txBody>
          <a:bodyPr lIns="61429" tIns="30715" rIns="61429" bIns="30715"/>
          <a:lstStyle/>
          <a:p>
            <a:pPr marL="146025" indent="-146025" defTabSz="228600">
              <a:lnSpc>
                <a:spcPct val="120000"/>
              </a:lnSpc>
              <a:spcBef>
                <a:spcPts val="4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全功能提供，无任何费用支出</a:t>
            </a:r>
            <a:endParaRPr lang="en-US" dirty="0">
              <a:solidFill>
                <a:srgbClr val="000000"/>
              </a:solidFill>
              <a:latin typeface="+mn-ea"/>
              <a:cs typeface="Oracle Sans" panose="020B0503020204020204" pitchFamily="34" charset="0"/>
            </a:endParaRPr>
          </a:p>
          <a:p>
            <a:pPr marL="374585" lvl="1" indent="-152374"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包括任意数量的开发者，终端用户</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专业的</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团队技术支持</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a:t>
            </a:r>
            <a:r>
              <a:rPr lang="en-US" sz="1600" dirty="0">
                <a:solidFill>
                  <a:srgbClr val="000000"/>
                </a:solidFill>
                <a:latin typeface="+mn-ea"/>
                <a:cs typeface="Oracle Sans" panose="020B0503020204020204" pitchFamily="34" charset="0"/>
              </a:rPr>
              <a:t>12c, 18c,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19c,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21c</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支持所有</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数据库发行版</a:t>
            </a:r>
            <a:r>
              <a:rPr lang="en-US" sz="1600" dirty="0">
                <a:solidFill>
                  <a:srgbClr val="000000"/>
                </a:solidFill>
                <a:latin typeface="+mn-ea"/>
                <a:cs typeface="Oracle Sans" panose="020B0503020204020204" pitchFamily="34" charset="0"/>
              </a:rPr>
              <a:t>: EE, SE2, XE</a:t>
            </a: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altLang="zh-CN" dirty="0">
              <a:solidFill>
                <a:srgbClr val="000000"/>
              </a:solidFill>
              <a:latin typeface="+mn-ea"/>
              <a:cs typeface="Oracle Sans" panose="020B0503020204020204" pitchFamily="34" charset="0"/>
            </a:endParaRP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支持</a:t>
            </a:r>
            <a:r>
              <a:rPr lang="zh-CN" altLang="en-CN" dirty="0">
                <a:solidFill>
                  <a:srgbClr val="000000"/>
                </a:solidFill>
                <a:latin typeface="+mn-ea"/>
                <a:cs typeface="Oracle Sans" panose="020B0503020204020204" pitchFamily="34" charset="0"/>
              </a:rPr>
              <a:t>各种</a:t>
            </a:r>
            <a:r>
              <a:rPr lang="zh-CN" altLang="en-US" dirty="0">
                <a:solidFill>
                  <a:srgbClr val="000000"/>
                </a:solidFill>
                <a:latin typeface="+mn-ea"/>
                <a:cs typeface="Oracle Sans" panose="020B0503020204020204" pitchFamily="34" charset="0"/>
              </a:rPr>
              <a:t>部署方式</a:t>
            </a:r>
            <a:endParaRPr lang="en-US"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公有云</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本地部署</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en-US" altLang="zh-CN" sz="1600" dirty="0">
                <a:solidFill>
                  <a:srgbClr val="000000"/>
                </a:solidFill>
                <a:latin typeface="+mn-ea"/>
                <a:cs typeface="Oracle Sans" panose="020B0503020204020204" pitchFamily="34" charset="0"/>
              </a:rPr>
              <a:t>Exadata/</a:t>
            </a:r>
            <a:r>
              <a:rPr lang="zh-CN" altLang="en-US" sz="1600" dirty="0">
                <a:solidFill>
                  <a:srgbClr val="000000"/>
                </a:solidFill>
                <a:latin typeface="+mn-ea"/>
                <a:cs typeface="Oracle Sans" panose="020B0503020204020204" pitchFamily="34" charset="0"/>
              </a:rPr>
              <a:t>经典架构</a:t>
            </a:r>
            <a:endParaRPr lang="en-US" altLang="zh-CN" sz="1600" dirty="0">
              <a:solidFill>
                <a:srgbClr val="000000"/>
              </a:solidFill>
              <a:latin typeface="+mn-ea"/>
              <a:cs typeface="Oracle Sans" panose="020B0503020204020204" pitchFamily="34" charset="0"/>
            </a:endParaRPr>
          </a:p>
          <a:p>
            <a:pPr marL="374585" lvl="1" indent="-152374" defTabSz="228600">
              <a:spcBef>
                <a:spcPts val="334"/>
              </a:spcBef>
              <a:buClr>
                <a:srgbClr val="007395"/>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sz="1600" dirty="0">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6" name="Picture 9">
            <a:extLst>
              <a:ext uri="{FF2B5EF4-FFF2-40B4-BE49-F238E27FC236}">
                <a16:creationId xmlns:a16="http://schemas.microsoft.com/office/drawing/2014/main" id="{C72ED2A3-A7E0-456A-B4C9-9971AC891740}"/>
              </a:ext>
            </a:extLst>
          </p:cNvPr>
          <p:cNvPicPr>
            <a:picLocks noChangeAspect="1"/>
          </p:cNvPicPr>
          <p:nvPr/>
        </p:nvPicPr>
        <p:blipFill>
          <a:blip r:embed="rId2" cstate="print"/>
          <a:stretch>
            <a:fillRect/>
          </a:stretch>
        </p:blipFill>
        <p:spPr>
          <a:xfrm>
            <a:off x="6207399" y="2068559"/>
            <a:ext cx="4210050" cy="3251200"/>
          </a:xfrm>
          <a:prstGeom prst="rect">
            <a:avLst/>
          </a:prstGeom>
        </p:spPr>
      </p:pic>
    </p:spTree>
    <p:extLst>
      <p:ext uri="{BB962C8B-B14F-4D97-AF65-F5344CB8AC3E}">
        <p14:creationId xmlns:p14="http://schemas.microsoft.com/office/powerpoint/2010/main" val="35703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mura Research Institute | Silicon Spectra">
            <a:extLst>
              <a:ext uri="{FF2B5EF4-FFF2-40B4-BE49-F238E27FC236}">
                <a16:creationId xmlns:a16="http://schemas.microsoft.com/office/drawing/2014/main" id="{8833651B-C4F3-48FD-A122-AD415FA9177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03937" y="2343496"/>
            <a:ext cx="1027043" cy="435896"/>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57">
            <a:extLst>
              <a:ext uri="{FF2B5EF4-FFF2-40B4-BE49-F238E27FC236}">
                <a16:creationId xmlns:a16="http://schemas.microsoft.com/office/drawing/2014/main" id="{DC33A936-D4B7-4B24-977B-EED9F33782E7}"/>
              </a:ext>
            </a:extLst>
          </p:cNvPr>
          <p:cNvSpPr>
            <a:spLocks noGrp="1"/>
          </p:cNvSpPr>
          <p:nvPr>
            <p:ph type="title"/>
          </p:nvPr>
        </p:nvSpPr>
        <p:spPr/>
        <p:txBody>
          <a:bodyPr/>
          <a:lstStyle/>
          <a:p>
            <a:r>
              <a:rPr lang="en-US" altLang="zh-CN" dirty="0"/>
              <a:t>Oracle APEX:</a:t>
            </a:r>
            <a:r>
              <a:rPr lang="zh-CN" altLang="en-US" dirty="0"/>
              <a:t>全球最受欢迎的企业、低代码平台</a:t>
            </a:r>
          </a:p>
        </p:txBody>
      </p:sp>
      <p:sp>
        <p:nvSpPr>
          <p:cNvPr id="2" name="Footer Placeholder 1">
            <a:extLst>
              <a:ext uri="{FF2B5EF4-FFF2-40B4-BE49-F238E27FC236}">
                <a16:creationId xmlns:a16="http://schemas.microsoft.com/office/drawing/2014/main" id="{F1559D5B-B627-4B7D-BF00-FAA47F492D2A}"/>
              </a:ext>
            </a:extLst>
          </p:cNvPr>
          <p:cNvSpPr>
            <a:spLocks noGrp="1"/>
          </p:cNvSpPr>
          <p:nvPr>
            <p:ph type="ftr" sz="quarter" idx="46"/>
          </p:nvPr>
        </p:nvSpPr>
        <p:spPr/>
        <p:txBody>
          <a:bodyPr/>
          <a:lstStyle/>
          <a:p>
            <a:pPr defTabSz="914126">
              <a:defRPr/>
            </a:pPr>
            <a:r>
              <a:rPr lang="en-US" dirty="0">
                <a:latin typeface="Oracle Sans Tab"/>
              </a:rPr>
              <a:t>Copyright © 2023 Oracle and/or its affiliates. All rights reserved. </a:t>
            </a:r>
          </a:p>
        </p:txBody>
      </p:sp>
      <p:sp>
        <p:nvSpPr>
          <p:cNvPr id="3" name="Slide Number Placeholder 2">
            <a:extLst>
              <a:ext uri="{FF2B5EF4-FFF2-40B4-BE49-F238E27FC236}">
                <a16:creationId xmlns:a16="http://schemas.microsoft.com/office/drawing/2014/main" id="{32DEA061-CC5C-40A4-AAB7-D526CCC369F7}"/>
              </a:ext>
            </a:extLst>
          </p:cNvPr>
          <p:cNvSpPr>
            <a:spLocks noGrp="1"/>
          </p:cNvSpPr>
          <p:nvPr>
            <p:ph type="sldNum" sz="quarter" idx="47"/>
          </p:nvPr>
        </p:nvSpPr>
        <p:spPr/>
        <p:txBody>
          <a:bodyPr/>
          <a:lstStyle/>
          <a:p>
            <a:pPr defTabSz="914126">
              <a:defRPr/>
            </a:pPr>
            <a:fld id="{345D60D9-5372-5F40-9443-0F9AE5BDC3C8}" type="slidenum">
              <a:rPr lang="en-US">
                <a:latin typeface="Oracle Sans Tab"/>
              </a:rPr>
              <a:pPr defTabSz="914126">
                <a:defRPr/>
              </a:pPr>
              <a:t>12</a:t>
            </a:fld>
            <a:endParaRPr lang="en-US">
              <a:latin typeface="Oracle Sans Tab"/>
            </a:endParaRPr>
          </a:p>
        </p:txBody>
      </p:sp>
      <p:sp>
        <p:nvSpPr>
          <p:cNvPr id="5" name="Text Placeholder 6">
            <a:extLst>
              <a:ext uri="{FF2B5EF4-FFF2-40B4-BE49-F238E27FC236}">
                <a16:creationId xmlns:a16="http://schemas.microsoft.com/office/drawing/2014/main" id="{DB895B7C-C7DC-4E2C-A651-5492AD16E8C1}"/>
              </a:ext>
            </a:extLst>
          </p:cNvPr>
          <p:cNvSpPr txBox="1">
            <a:spLocks/>
          </p:cNvSpPr>
          <p:nvPr/>
        </p:nvSpPr>
        <p:spPr>
          <a:xfrm>
            <a:off x="666074" y="1056208"/>
            <a:ext cx="10668269" cy="33045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defRPr/>
            </a:pPr>
            <a:r>
              <a:rPr lang="zh-CN" altLang="en-US" sz="1999" dirty="0">
                <a:solidFill>
                  <a:srgbClr val="C74634"/>
                </a:solidFill>
                <a:latin typeface="Oracle Sans Bold"/>
                <a:cs typeface="Oracle Sans Bold"/>
              </a:rPr>
              <a:t>超过 </a:t>
            </a:r>
            <a:r>
              <a:rPr lang="en-US" altLang="zh-CN" sz="1999" dirty="0">
                <a:solidFill>
                  <a:srgbClr val="C74634"/>
                </a:solidFill>
                <a:latin typeface="Oracle Sans Bold"/>
                <a:cs typeface="Oracle Sans Bold"/>
              </a:rPr>
              <a:t>700K </a:t>
            </a:r>
            <a:r>
              <a:rPr lang="zh-CN" altLang="en-US" sz="1999" dirty="0">
                <a:solidFill>
                  <a:srgbClr val="C74634"/>
                </a:solidFill>
                <a:latin typeface="Oracle Sans Bold"/>
                <a:cs typeface="Oracle Sans Bold"/>
              </a:rPr>
              <a:t>开发人员，每天创建 </a:t>
            </a:r>
            <a:r>
              <a:rPr lang="en-US" altLang="zh-CN" sz="1999" dirty="0">
                <a:solidFill>
                  <a:srgbClr val="C74634"/>
                </a:solidFill>
                <a:latin typeface="Oracle Sans Bold"/>
                <a:cs typeface="Oracle Sans Bold"/>
              </a:rPr>
              <a:t>3K+ </a:t>
            </a:r>
            <a:r>
              <a:rPr lang="zh-CN" altLang="en-US" sz="1999" dirty="0">
                <a:solidFill>
                  <a:srgbClr val="C74634"/>
                </a:solidFill>
                <a:latin typeface="Oracle Sans Bold"/>
                <a:cs typeface="Oracle Sans Bold"/>
              </a:rPr>
              <a:t>新应用程序，数百万个应用程序
</a:t>
            </a:r>
            <a:endParaRPr lang="en-US" sz="1999" dirty="0">
              <a:solidFill>
                <a:srgbClr val="C74634"/>
              </a:solidFill>
              <a:latin typeface="Oracle Sans Bold"/>
              <a:cs typeface="Oracle Sans Bold"/>
            </a:endParaRPr>
          </a:p>
        </p:txBody>
      </p:sp>
      <p:pic>
        <p:nvPicPr>
          <p:cNvPr id="7" name="Picture 5">
            <a:extLst>
              <a:ext uri="{FF2B5EF4-FFF2-40B4-BE49-F238E27FC236}">
                <a16:creationId xmlns:a16="http://schemas.microsoft.com/office/drawing/2014/main" id="{96F7349A-2B5C-4A6E-B9B9-14AB1108B7C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64229" y="2618801"/>
            <a:ext cx="1676401" cy="265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5768D839-5CD0-4F84-8FB5-6E6CADD831E3}"/>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30979" y="5718728"/>
            <a:ext cx="393090" cy="276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DC2BC27A-9DD9-4E82-8B52-6B92CD47AB8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14422" y="1980739"/>
            <a:ext cx="1362101" cy="273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B1764AB9-1341-418C-9798-7589D177CB1E}"/>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3805703" y="1940248"/>
            <a:ext cx="952472" cy="371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19CECD4A-FFE1-4940-BC83-DCB3FA84648B}"/>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1997" y="6018572"/>
            <a:ext cx="569196" cy="45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FF57AA65-8B62-4959-8BC4-24A66AF658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84846" y="5950630"/>
            <a:ext cx="738420" cy="525023"/>
          </a:xfrm>
          <a:prstGeom prst="rect">
            <a:avLst/>
          </a:prstGeom>
        </p:spPr>
      </p:pic>
      <p:pic>
        <p:nvPicPr>
          <p:cNvPr id="13" name="Picture 12">
            <a:extLst>
              <a:ext uri="{FF2B5EF4-FFF2-40B4-BE49-F238E27FC236}">
                <a16:creationId xmlns:a16="http://schemas.microsoft.com/office/drawing/2014/main" id="{8373FC2E-E4A1-48B3-BF83-02269C870C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924664" y="4327213"/>
            <a:ext cx="939675" cy="365665"/>
          </a:xfrm>
          <a:prstGeom prst="rect">
            <a:avLst/>
          </a:prstGeom>
        </p:spPr>
      </p:pic>
      <p:pic>
        <p:nvPicPr>
          <p:cNvPr id="14" name="Picture 13">
            <a:extLst>
              <a:ext uri="{FF2B5EF4-FFF2-40B4-BE49-F238E27FC236}">
                <a16:creationId xmlns:a16="http://schemas.microsoft.com/office/drawing/2014/main" id="{10DB80F0-A853-45D4-A442-B1A977046BA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823729" y="3117660"/>
            <a:ext cx="712594" cy="285038"/>
          </a:xfrm>
          <a:prstGeom prst="rect">
            <a:avLst/>
          </a:prstGeom>
        </p:spPr>
      </p:pic>
      <p:pic>
        <p:nvPicPr>
          <p:cNvPr id="16" name="Picture 15">
            <a:extLst>
              <a:ext uri="{FF2B5EF4-FFF2-40B4-BE49-F238E27FC236}">
                <a16:creationId xmlns:a16="http://schemas.microsoft.com/office/drawing/2014/main" id="{211B63BF-F803-4D31-A26D-3C6A838A540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99153" y="4758329"/>
            <a:ext cx="515254" cy="365665"/>
          </a:xfrm>
          <a:prstGeom prst="rect">
            <a:avLst/>
          </a:prstGeom>
        </p:spPr>
      </p:pic>
      <p:pic>
        <p:nvPicPr>
          <p:cNvPr id="17" name="Picture 16">
            <a:extLst>
              <a:ext uri="{FF2B5EF4-FFF2-40B4-BE49-F238E27FC236}">
                <a16:creationId xmlns:a16="http://schemas.microsoft.com/office/drawing/2014/main" id="{33E0DA1D-4770-4A9B-84DB-2CF3C2E66223}"/>
              </a:ext>
            </a:extLst>
          </p:cNvPr>
          <p:cNvPicPr>
            <a:picLocks noChangeAspect="1"/>
          </p:cNvPicPr>
          <p:nvPr/>
        </p:nvPicPr>
        <p:blipFill>
          <a:blip r:embed="rId13"/>
          <a:stretch>
            <a:fillRect/>
          </a:stretch>
        </p:blipFill>
        <p:spPr>
          <a:xfrm>
            <a:off x="9157002" y="5216270"/>
            <a:ext cx="1664187" cy="366121"/>
          </a:xfrm>
          <a:prstGeom prst="rect">
            <a:avLst/>
          </a:prstGeom>
        </p:spPr>
      </p:pic>
      <p:pic>
        <p:nvPicPr>
          <p:cNvPr id="18" name="Picture 17">
            <a:extLst>
              <a:ext uri="{FF2B5EF4-FFF2-40B4-BE49-F238E27FC236}">
                <a16:creationId xmlns:a16="http://schemas.microsoft.com/office/drawing/2014/main" id="{0407639F-D82A-4F38-98EA-20FA9A3F2CA3}"/>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399506" y="5156503"/>
            <a:ext cx="1745567" cy="488096"/>
          </a:xfrm>
          <a:prstGeom prst="rect">
            <a:avLst/>
          </a:prstGeom>
        </p:spPr>
      </p:pic>
      <p:pic>
        <p:nvPicPr>
          <p:cNvPr id="19" name="Picture 18">
            <a:extLst>
              <a:ext uri="{FF2B5EF4-FFF2-40B4-BE49-F238E27FC236}">
                <a16:creationId xmlns:a16="http://schemas.microsoft.com/office/drawing/2014/main" id="{40E4C181-E9B5-4706-B93E-D32533E55EB3}"/>
              </a:ext>
            </a:extLst>
          </p:cNvPr>
          <p:cNvPicPr>
            <a:picLocks noChangeAspect="1"/>
          </p:cNvPicPr>
          <p:nvPr/>
        </p:nvPicPr>
        <p:blipFill>
          <a:blip r:embed="rId15"/>
          <a:stretch>
            <a:fillRect/>
          </a:stretch>
        </p:blipFill>
        <p:spPr>
          <a:xfrm>
            <a:off x="7495877" y="4969016"/>
            <a:ext cx="1367399" cy="540208"/>
          </a:xfrm>
          <a:prstGeom prst="rect">
            <a:avLst/>
          </a:prstGeom>
        </p:spPr>
      </p:pic>
      <p:pic>
        <p:nvPicPr>
          <p:cNvPr id="20" name="Picture 19">
            <a:extLst>
              <a:ext uri="{FF2B5EF4-FFF2-40B4-BE49-F238E27FC236}">
                <a16:creationId xmlns:a16="http://schemas.microsoft.com/office/drawing/2014/main" id="{8CA1BAA3-0C33-43AB-A9EF-33D4843CB5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97215" y="2675187"/>
            <a:ext cx="1457436" cy="365665"/>
          </a:xfrm>
          <a:prstGeom prst="rect">
            <a:avLst/>
          </a:prstGeom>
        </p:spPr>
      </p:pic>
      <p:pic>
        <p:nvPicPr>
          <p:cNvPr id="21" name="Picture 20">
            <a:extLst>
              <a:ext uri="{FF2B5EF4-FFF2-40B4-BE49-F238E27FC236}">
                <a16:creationId xmlns:a16="http://schemas.microsoft.com/office/drawing/2014/main" id="{64501223-106D-43AA-9E28-06E27729225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200562" y="2432079"/>
            <a:ext cx="804462" cy="273627"/>
          </a:xfrm>
          <a:prstGeom prst="rect">
            <a:avLst/>
          </a:prstGeom>
        </p:spPr>
      </p:pic>
      <p:pic>
        <p:nvPicPr>
          <p:cNvPr id="22" name="Picture 21">
            <a:extLst>
              <a:ext uri="{FF2B5EF4-FFF2-40B4-BE49-F238E27FC236}">
                <a16:creationId xmlns:a16="http://schemas.microsoft.com/office/drawing/2014/main" id="{49D36667-76BB-4ED8-9AD1-984CD66B408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60523" y="3328318"/>
            <a:ext cx="498634" cy="365665"/>
          </a:xfrm>
          <a:prstGeom prst="rect">
            <a:avLst/>
          </a:prstGeom>
        </p:spPr>
      </p:pic>
      <p:pic>
        <p:nvPicPr>
          <p:cNvPr id="23" name="Picture 22">
            <a:extLst>
              <a:ext uri="{FF2B5EF4-FFF2-40B4-BE49-F238E27FC236}">
                <a16:creationId xmlns:a16="http://schemas.microsoft.com/office/drawing/2014/main" id="{4F3597BC-339C-43D1-B85E-96665B0E61D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57944" y="1912093"/>
            <a:ext cx="945686" cy="365665"/>
          </a:xfrm>
          <a:prstGeom prst="rect">
            <a:avLst/>
          </a:prstGeom>
        </p:spPr>
      </p:pic>
      <p:pic>
        <p:nvPicPr>
          <p:cNvPr id="24" name="Picture 23">
            <a:extLst>
              <a:ext uri="{FF2B5EF4-FFF2-40B4-BE49-F238E27FC236}">
                <a16:creationId xmlns:a16="http://schemas.microsoft.com/office/drawing/2014/main" id="{89291CD2-7EF8-4476-AA2B-F05DF10F73CC}"/>
              </a:ext>
            </a:extLst>
          </p:cNvPr>
          <p:cNvPicPr>
            <a:picLocks noChangeAspect="1"/>
          </p:cNvPicPr>
          <p:nvPr/>
        </p:nvPicPr>
        <p:blipFill>
          <a:blip r:embed="rId20"/>
          <a:stretch>
            <a:fillRect/>
          </a:stretch>
        </p:blipFill>
        <p:spPr>
          <a:xfrm>
            <a:off x="5400729" y="4032364"/>
            <a:ext cx="1407551" cy="563020"/>
          </a:xfrm>
          <a:prstGeom prst="rect">
            <a:avLst/>
          </a:prstGeom>
        </p:spPr>
      </p:pic>
      <p:pic>
        <p:nvPicPr>
          <p:cNvPr id="25" name="Picture 24">
            <a:extLst>
              <a:ext uri="{FF2B5EF4-FFF2-40B4-BE49-F238E27FC236}">
                <a16:creationId xmlns:a16="http://schemas.microsoft.com/office/drawing/2014/main" id="{B1DC821B-EFDC-4CB5-9EEC-1C9C15443464}"/>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26465" y="4218335"/>
            <a:ext cx="1187124" cy="465539"/>
          </a:xfrm>
          <a:prstGeom prst="rect">
            <a:avLst/>
          </a:prstGeom>
        </p:spPr>
      </p:pic>
      <p:pic>
        <p:nvPicPr>
          <p:cNvPr id="26" name="Picture 25">
            <a:extLst>
              <a:ext uri="{FF2B5EF4-FFF2-40B4-BE49-F238E27FC236}">
                <a16:creationId xmlns:a16="http://schemas.microsoft.com/office/drawing/2014/main" id="{0B675B9B-3FF4-40A2-8DD3-1032FCCD8CF8}"/>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565703" y="3534408"/>
            <a:ext cx="886737" cy="275194"/>
          </a:xfrm>
          <a:prstGeom prst="rect">
            <a:avLst/>
          </a:prstGeom>
        </p:spPr>
      </p:pic>
      <p:pic>
        <p:nvPicPr>
          <p:cNvPr id="27" name="Picture 26">
            <a:extLst>
              <a:ext uri="{FF2B5EF4-FFF2-40B4-BE49-F238E27FC236}">
                <a16:creationId xmlns:a16="http://schemas.microsoft.com/office/drawing/2014/main" id="{3723930B-6927-498B-9C0D-2167592A7E9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4646" y="1961235"/>
            <a:ext cx="1157937" cy="182832"/>
          </a:xfrm>
          <a:prstGeom prst="rect">
            <a:avLst/>
          </a:prstGeom>
        </p:spPr>
      </p:pic>
      <p:pic>
        <p:nvPicPr>
          <p:cNvPr id="28" name="Picture 14">
            <a:extLst>
              <a:ext uri="{FF2B5EF4-FFF2-40B4-BE49-F238E27FC236}">
                <a16:creationId xmlns:a16="http://schemas.microsoft.com/office/drawing/2014/main" id="{BC9FA053-BEB0-47F5-B27B-09631D79F58E}"/>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bwMode="auto">
          <a:xfrm>
            <a:off x="4441928" y="2581273"/>
            <a:ext cx="474234" cy="47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CCEA39BE-CC99-4D81-90A1-A048A34CC79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805927" y="4973485"/>
            <a:ext cx="356523" cy="370414"/>
          </a:xfrm>
          <a:prstGeom prst="rect">
            <a:avLst/>
          </a:prstGeom>
        </p:spPr>
      </p:pic>
      <p:pic>
        <p:nvPicPr>
          <p:cNvPr id="30" name="Picture 29">
            <a:extLst>
              <a:ext uri="{FF2B5EF4-FFF2-40B4-BE49-F238E27FC236}">
                <a16:creationId xmlns:a16="http://schemas.microsoft.com/office/drawing/2014/main" id="{BA5C5C6A-1FFF-4E9A-BC48-DAAE50CCB730}"/>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308630" y="3395255"/>
            <a:ext cx="731330" cy="368119"/>
          </a:xfrm>
          <a:prstGeom prst="rect">
            <a:avLst/>
          </a:prstGeom>
        </p:spPr>
      </p:pic>
      <p:pic>
        <p:nvPicPr>
          <p:cNvPr id="31" name="Picture 30">
            <a:extLst>
              <a:ext uri="{FF2B5EF4-FFF2-40B4-BE49-F238E27FC236}">
                <a16:creationId xmlns:a16="http://schemas.microsoft.com/office/drawing/2014/main" id="{6ADD5A1F-CB30-42D5-B552-6334D4BEE751}"/>
              </a:ext>
            </a:extLst>
          </p:cNvPr>
          <p:cNvPicPr>
            <a:picLocks noChangeAspect="1"/>
          </p:cNvPicPr>
          <p:nvPr/>
        </p:nvPicPr>
        <p:blipFill>
          <a:blip r:embed="rId27"/>
          <a:stretch>
            <a:fillRect/>
          </a:stretch>
        </p:blipFill>
        <p:spPr>
          <a:xfrm>
            <a:off x="9575765" y="3734766"/>
            <a:ext cx="923388" cy="535298"/>
          </a:xfrm>
          <a:prstGeom prst="rect">
            <a:avLst/>
          </a:prstGeom>
        </p:spPr>
      </p:pic>
      <p:pic>
        <p:nvPicPr>
          <p:cNvPr id="32" name="Picture 31">
            <a:extLst>
              <a:ext uri="{FF2B5EF4-FFF2-40B4-BE49-F238E27FC236}">
                <a16:creationId xmlns:a16="http://schemas.microsoft.com/office/drawing/2014/main" id="{60EFD343-12D5-46CD-8D1B-BBFE4C4484AC}"/>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196105" y="3230448"/>
            <a:ext cx="470436" cy="658611"/>
          </a:xfrm>
          <a:prstGeom prst="rect">
            <a:avLst/>
          </a:prstGeom>
        </p:spPr>
      </p:pic>
      <p:pic>
        <p:nvPicPr>
          <p:cNvPr id="33" name="Picture 32">
            <a:extLst>
              <a:ext uri="{FF2B5EF4-FFF2-40B4-BE49-F238E27FC236}">
                <a16:creationId xmlns:a16="http://schemas.microsoft.com/office/drawing/2014/main" id="{88805820-5B18-4DCA-A33A-A9944982C0A8}"/>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203201" y="5750122"/>
            <a:ext cx="989362" cy="725532"/>
          </a:xfrm>
          <a:prstGeom prst="rect">
            <a:avLst/>
          </a:prstGeom>
        </p:spPr>
      </p:pic>
      <p:pic>
        <p:nvPicPr>
          <p:cNvPr id="34" name="Picture 33">
            <a:extLst>
              <a:ext uri="{FF2B5EF4-FFF2-40B4-BE49-F238E27FC236}">
                <a16:creationId xmlns:a16="http://schemas.microsoft.com/office/drawing/2014/main" id="{55498C16-B207-4A58-87AE-BF383648DF18}"/>
              </a:ext>
            </a:extLst>
          </p:cNvPr>
          <p:cNvPicPr>
            <a:picLocks noChangeAspect="1"/>
          </p:cNvPicPr>
          <p:nvPr/>
        </p:nvPicPr>
        <p:blipFill>
          <a:blip r:embed="rId30"/>
          <a:stretch>
            <a:fillRect/>
          </a:stretch>
        </p:blipFill>
        <p:spPr>
          <a:xfrm>
            <a:off x="9574087" y="5984909"/>
            <a:ext cx="1291431" cy="490744"/>
          </a:xfrm>
          <a:prstGeom prst="rect">
            <a:avLst/>
          </a:prstGeom>
        </p:spPr>
      </p:pic>
      <p:pic>
        <p:nvPicPr>
          <p:cNvPr id="35" name="Picture 34">
            <a:extLst>
              <a:ext uri="{FF2B5EF4-FFF2-40B4-BE49-F238E27FC236}">
                <a16:creationId xmlns:a16="http://schemas.microsoft.com/office/drawing/2014/main" id="{0CECBDF7-432A-49ED-A04D-9E755A87C25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33872" y="4602414"/>
            <a:ext cx="1778789" cy="378960"/>
          </a:xfrm>
          <a:prstGeom prst="rect">
            <a:avLst/>
          </a:prstGeom>
        </p:spPr>
      </p:pic>
      <p:pic>
        <p:nvPicPr>
          <p:cNvPr id="36" name="Picture 35">
            <a:extLst>
              <a:ext uri="{FF2B5EF4-FFF2-40B4-BE49-F238E27FC236}">
                <a16:creationId xmlns:a16="http://schemas.microsoft.com/office/drawing/2014/main" id="{ED56A646-635C-484D-87F2-27C4F0EA92C0}"/>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601295" y="6110476"/>
            <a:ext cx="978153" cy="365177"/>
          </a:xfrm>
          <a:prstGeom prst="rect">
            <a:avLst/>
          </a:prstGeom>
        </p:spPr>
      </p:pic>
      <p:pic>
        <p:nvPicPr>
          <p:cNvPr id="37" name="Picture 36">
            <a:extLst>
              <a:ext uri="{FF2B5EF4-FFF2-40B4-BE49-F238E27FC236}">
                <a16:creationId xmlns:a16="http://schemas.microsoft.com/office/drawing/2014/main" id="{6251026B-51A4-4AE3-A35C-001CE89C99D4}"/>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244075" y="4419687"/>
            <a:ext cx="1068658" cy="334410"/>
          </a:xfrm>
          <a:prstGeom prst="rect">
            <a:avLst/>
          </a:prstGeom>
        </p:spPr>
      </p:pic>
      <p:pic>
        <p:nvPicPr>
          <p:cNvPr id="38" name="Picture 37">
            <a:extLst>
              <a:ext uri="{FF2B5EF4-FFF2-40B4-BE49-F238E27FC236}">
                <a16:creationId xmlns:a16="http://schemas.microsoft.com/office/drawing/2014/main" id="{841BDA5F-AC90-4B4E-8C2F-7CD91991611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608156" y="2830713"/>
            <a:ext cx="502789" cy="366740"/>
          </a:xfrm>
          <a:prstGeom prst="rect">
            <a:avLst/>
          </a:prstGeom>
        </p:spPr>
      </p:pic>
      <p:pic>
        <p:nvPicPr>
          <p:cNvPr id="39" name="Picture 38">
            <a:extLst>
              <a:ext uri="{FF2B5EF4-FFF2-40B4-BE49-F238E27FC236}">
                <a16:creationId xmlns:a16="http://schemas.microsoft.com/office/drawing/2014/main" id="{5009A147-7F40-4DE1-BE37-CFD7D2CCA2C8}"/>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4081099" y="3973280"/>
            <a:ext cx="1216116" cy="273627"/>
          </a:xfrm>
          <a:prstGeom prst="rect">
            <a:avLst/>
          </a:prstGeom>
        </p:spPr>
      </p:pic>
      <p:pic>
        <p:nvPicPr>
          <p:cNvPr id="40" name="Picture 39">
            <a:extLst>
              <a:ext uri="{FF2B5EF4-FFF2-40B4-BE49-F238E27FC236}">
                <a16:creationId xmlns:a16="http://schemas.microsoft.com/office/drawing/2014/main" id="{DE4218B4-87B0-435D-9A69-A2F8B5E789C6}"/>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923332" y="5396790"/>
            <a:ext cx="630772" cy="364446"/>
          </a:xfrm>
          <a:prstGeom prst="rect">
            <a:avLst/>
          </a:prstGeom>
        </p:spPr>
      </p:pic>
      <p:pic>
        <p:nvPicPr>
          <p:cNvPr id="41" name="Picture 40">
            <a:extLst>
              <a:ext uri="{FF2B5EF4-FFF2-40B4-BE49-F238E27FC236}">
                <a16:creationId xmlns:a16="http://schemas.microsoft.com/office/drawing/2014/main" id="{B06FB008-41DA-4218-8C03-B75971991635}"/>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26029" y="3931873"/>
            <a:ext cx="649055" cy="174536"/>
          </a:xfrm>
          <a:prstGeom prst="rect">
            <a:avLst/>
          </a:prstGeom>
        </p:spPr>
      </p:pic>
      <p:pic>
        <p:nvPicPr>
          <p:cNvPr id="43" name="Picture 42">
            <a:extLst>
              <a:ext uri="{FF2B5EF4-FFF2-40B4-BE49-F238E27FC236}">
                <a16:creationId xmlns:a16="http://schemas.microsoft.com/office/drawing/2014/main" id="{1DCBCDAF-B594-40E4-A966-461C6057A4F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220865" y="4092214"/>
            <a:ext cx="1757081" cy="312005"/>
          </a:xfrm>
          <a:prstGeom prst="rect">
            <a:avLst/>
          </a:prstGeom>
        </p:spPr>
      </p:pic>
      <p:pic>
        <p:nvPicPr>
          <p:cNvPr id="44" name="Picture 43">
            <a:extLst>
              <a:ext uri="{FF2B5EF4-FFF2-40B4-BE49-F238E27FC236}">
                <a16:creationId xmlns:a16="http://schemas.microsoft.com/office/drawing/2014/main" id="{311C2D80-B3F6-44D2-BE07-E40EFEB71D3D}"/>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2054315" y="5827800"/>
            <a:ext cx="612833" cy="647853"/>
          </a:xfrm>
          <a:prstGeom prst="rect">
            <a:avLst/>
          </a:prstGeom>
        </p:spPr>
      </p:pic>
      <p:pic>
        <p:nvPicPr>
          <p:cNvPr id="45" name="Picture 44">
            <a:extLst>
              <a:ext uri="{FF2B5EF4-FFF2-40B4-BE49-F238E27FC236}">
                <a16:creationId xmlns:a16="http://schemas.microsoft.com/office/drawing/2014/main" id="{DF85E92C-79AD-47FE-BD43-E705B9F847C1}"/>
              </a:ext>
            </a:extLst>
          </p:cNvPr>
          <p:cNvPicPr>
            <a:picLocks noChangeAspect="1"/>
          </p:cNvPicPr>
          <p:nvPr/>
        </p:nvPicPr>
        <p:blipFill>
          <a:blip r:embed="rId40"/>
          <a:stretch>
            <a:fillRect/>
          </a:stretch>
        </p:blipFill>
        <p:spPr>
          <a:xfrm>
            <a:off x="3298070" y="5526677"/>
            <a:ext cx="1856547" cy="384112"/>
          </a:xfrm>
          <a:prstGeom prst="rect">
            <a:avLst/>
          </a:prstGeom>
        </p:spPr>
      </p:pic>
      <p:pic>
        <p:nvPicPr>
          <p:cNvPr id="46" name="Picture 45">
            <a:extLst>
              <a:ext uri="{FF2B5EF4-FFF2-40B4-BE49-F238E27FC236}">
                <a16:creationId xmlns:a16="http://schemas.microsoft.com/office/drawing/2014/main" id="{F706C27C-8752-4403-9154-D40F904108B1}"/>
              </a:ext>
            </a:extLst>
          </p:cNvPr>
          <p:cNvPicPr>
            <a:picLocks noChangeAspect="1"/>
          </p:cNvPicPr>
          <p:nvPr/>
        </p:nvPicPr>
        <p:blipFill>
          <a:blip r:embed="rId41"/>
          <a:stretch>
            <a:fillRect/>
          </a:stretch>
        </p:blipFill>
        <p:spPr>
          <a:xfrm>
            <a:off x="9529574" y="2664816"/>
            <a:ext cx="1331671" cy="612570"/>
          </a:xfrm>
          <a:prstGeom prst="rect">
            <a:avLst/>
          </a:prstGeom>
        </p:spPr>
      </p:pic>
      <p:pic>
        <p:nvPicPr>
          <p:cNvPr id="47" name="Picture 46">
            <a:extLst>
              <a:ext uri="{FF2B5EF4-FFF2-40B4-BE49-F238E27FC236}">
                <a16:creationId xmlns:a16="http://schemas.microsoft.com/office/drawing/2014/main" id="{133F5BD4-A3E6-48BA-8B93-095CF741DE1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29507" y="4322501"/>
            <a:ext cx="886737" cy="274128"/>
          </a:xfrm>
          <a:prstGeom prst="rect">
            <a:avLst/>
          </a:prstGeom>
        </p:spPr>
      </p:pic>
      <p:pic>
        <p:nvPicPr>
          <p:cNvPr id="48" name="Picture 47">
            <a:extLst>
              <a:ext uri="{FF2B5EF4-FFF2-40B4-BE49-F238E27FC236}">
                <a16:creationId xmlns:a16="http://schemas.microsoft.com/office/drawing/2014/main" id="{D4666911-E610-4102-84EA-10ADBF77B216}"/>
              </a:ext>
            </a:extLst>
          </p:cNvPr>
          <p:cNvPicPr>
            <a:picLocks noChangeAspect="1"/>
          </p:cNvPicPr>
          <p:nvPr/>
        </p:nvPicPr>
        <p:blipFill>
          <a:blip r:embed="rId42"/>
          <a:stretch>
            <a:fillRect/>
          </a:stretch>
        </p:blipFill>
        <p:spPr>
          <a:xfrm>
            <a:off x="7661373" y="2436302"/>
            <a:ext cx="1276330" cy="326741"/>
          </a:xfrm>
          <a:prstGeom prst="rect">
            <a:avLst/>
          </a:prstGeom>
        </p:spPr>
      </p:pic>
      <p:pic>
        <p:nvPicPr>
          <p:cNvPr id="49" name="Picture 48">
            <a:extLst>
              <a:ext uri="{FF2B5EF4-FFF2-40B4-BE49-F238E27FC236}">
                <a16:creationId xmlns:a16="http://schemas.microsoft.com/office/drawing/2014/main" id="{A9545AC1-5E6D-4783-AD06-30FF9CC58328}"/>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527639" y="5162304"/>
            <a:ext cx="594205" cy="364760"/>
          </a:xfrm>
          <a:prstGeom prst="rect">
            <a:avLst/>
          </a:prstGeom>
        </p:spPr>
      </p:pic>
      <p:pic>
        <p:nvPicPr>
          <p:cNvPr id="50" name="Picture 49">
            <a:extLst>
              <a:ext uri="{FF2B5EF4-FFF2-40B4-BE49-F238E27FC236}">
                <a16:creationId xmlns:a16="http://schemas.microsoft.com/office/drawing/2014/main" id="{3AE1B5D0-B7E2-4AEB-8C89-46DE23CB3A80}"/>
              </a:ext>
            </a:extLst>
          </p:cNvPr>
          <p:cNvPicPr>
            <a:picLocks noChangeAspect="1"/>
          </p:cNvPicPr>
          <p:nvPr/>
        </p:nvPicPr>
        <p:blipFill>
          <a:blip r:embed="rId44"/>
          <a:stretch>
            <a:fillRect/>
          </a:stretch>
        </p:blipFill>
        <p:spPr>
          <a:xfrm>
            <a:off x="9852547" y="1938396"/>
            <a:ext cx="952252" cy="545958"/>
          </a:xfrm>
          <a:prstGeom prst="rect">
            <a:avLst/>
          </a:prstGeom>
        </p:spPr>
      </p:pic>
      <p:pic>
        <p:nvPicPr>
          <p:cNvPr id="51" name="Picture 50">
            <a:extLst>
              <a:ext uri="{FF2B5EF4-FFF2-40B4-BE49-F238E27FC236}">
                <a16:creationId xmlns:a16="http://schemas.microsoft.com/office/drawing/2014/main" id="{F011FF17-B746-401F-9E21-F2C72D47E427}"/>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5223177" y="6069353"/>
            <a:ext cx="1374650" cy="406301"/>
          </a:xfrm>
          <a:prstGeom prst="rect">
            <a:avLst/>
          </a:prstGeom>
        </p:spPr>
      </p:pic>
      <p:pic>
        <p:nvPicPr>
          <p:cNvPr id="52" name="Picture 51">
            <a:extLst>
              <a:ext uri="{FF2B5EF4-FFF2-40B4-BE49-F238E27FC236}">
                <a16:creationId xmlns:a16="http://schemas.microsoft.com/office/drawing/2014/main" id="{D6A1B212-D165-4B6A-B533-B9BB4215C071}"/>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3335236" y="2851863"/>
            <a:ext cx="365665" cy="365665"/>
          </a:xfrm>
          <a:prstGeom prst="rect">
            <a:avLst/>
          </a:prstGeom>
        </p:spPr>
      </p:pic>
      <p:pic>
        <p:nvPicPr>
          <p:cNvPr id="53" name="Picture 52">
            <a:extLst>
              <a:ext uri="{FF2B5EF4-FFF2-40B4-BE49-F238E27FC236}">
                <a16:creationId xmlns:a16="http://schemas.microsoft.com/office/drawing/2014/main" id="{F5C0BA52-7A90-427C-9897-7219AF723E97}"/>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920039" y="4910162"/>
            <a:ext cx="1654633" cy="183266"/>
          </a:xfrm>
          <a:prstGeom prst="rect">
            <a:avLst/>
          </a:prstGeom>
        </p:spPr>
      </p:pic>
      <p:pic>
        <p:nvPicPr>
          <p:cNvPr id="54" name="Picture 53">
            <a:extLst>
              <a:ext uri="{FF2B5EF4-FFF2-40B4-BE49-F238E27FC236}">
                <a16:creationId xmlns:a16="http://schemas.microsoft.com/office/drawing/2014/main" id="{045F8758-2B86-4575-8C40-BD2760945689}"/>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2794858" y="4634076"/>
            <a:ext cx="1042145" cy="182832"/>
          </a:xfrm>
          <a:prstGeom prst="rect">
            <a:avLst/>
          </a:prstGeom>
        </p:spPr>
      </p:pic>
      <p:pic>
        <p:nvPicPr>
          <p:cNvPr id="55" name="Picture 54">
            <a:extLst>
              <a:ext uri="{FF2B5EF4-FFF2-40B4-BE49-F238E27FC236}">
                <a16:creationId xmlns:a16="http://schemas.microsoft.com/office/drawing/2014/main" id="{60D784F3-38D5-43CD-AEFC-45DD694AB96A}"/>
              </a:ext>
            </a:extLst>
          </p:cNvPr>
          <p:cNvPicPr>
            <a:picLocks noChangeAspect="1"/>
          </p:cNvPicPr>
          <p:nvPr/>
        </p:nvPicPr>
        <p:blipFill>
          <a:blip r:embed="rId49"/>
          <a:stretch>
            <a:fillRect/>
          </a:stretch>
        </p:blipFill>
        <p:spPr>
          <a:xfrm>
            <a:off x="3052396" y="3496250"/>
            <a:ext cx="1000826" cy="477030"/>
          </a:xfrm>
          <a:prstGeom prst="rect">
            <a:avLst/>
          </a:prstGeom>
        </p:spPr>
      </p:pic>
      <p:pic>
        <p:nvPicPr>
          <p:cNvPr id="56" name="Picture 55">
            <a:extLst>
              <a:ext uri="{FF2B5EF4-FFF2-40B4-BE49-F238E27FC236}">
                <a16:creationId xmlns:a16="http://schemas.microsoft.com/office/drawing/2014/main" id="{B6B231F5-ADE8-491E-98C2-B1FCBA6AF70C}"/>
              </a:ext>
            </a:extLst>
          </p:cNvPr>
          <p:cNvPicPr>
            <a:picLocks noChangeAspect="1"/>
          </p:cNvPicPr>
          <p:nvPr/>
        </p:nvPicPr>
        <p:blipFill>
          <a:blip r:embed="rId50"/>
          <a:stretch>
            <a:fillRect/>
          </a:stretch>
        </p:blipFill>
        <p:spPr>
          <a:xfrm>
            <a:off x="960333" y="3182031"/>
            <a:ext cx="978158" cy="427944"/>
          </a:xfrm>
          <a:prstGeom prst="rect">
            <a:avLst/>
          </a:prstGeom>
        </p:spPr>
      </p:pic>
      <p:pic>
        <p:nvPicPr>
          <p:cNvPr id="1026" name="Picture 2" descr="DesignStudio creates new logo for Airbnb">
            <a:extLst>
              <a:ext uri="{FF2B5EF4-FFF2-40B4-BE49-F238E27FC236}">
                <a16:creationId xmlns:a16="http://schemas.microsoft.com/office/drawing/2014/main" id="{870A56C7-6CA1-F94B-05D6-8E28A9E6C5C6}"/>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5216426" y="1767089"/>
            <a:ext cx="685338" cy="68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er down? Current status and problems | Downdetector">
            <a:extLst>
              <a:ext uri="{FF2B5EF4-FFF2-40B4-BE49-F238E27FC236}">
                <a16:creationId xmlns:a16="http://schemas.microsoft.com/office/drawing/2014/main" id="{37B12928-F781-24B1-603C-F4399C00D743}"/>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8431772" y="3723148"/>
            <a:ext cx="804462" cy="80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psiCo to cease snacks production in Philippines - Just Food">
            <a:extLst>
              <a:ext uri="{FF2B5EF4-FFF2-40B4-BE49-F238E27FC236}">
                <a16:creationId xmlns:a16="http://schemas.microsoft.com/office/drawing/2014/main" id="{1440BD58-60A3-B537-512C-1A1ADF9E27EF}"/>
              </a:ext>
            </a:extLst>
          </p:cNvPr>
          <p:cNvPicPr>
            <a:picLocks noChangeAspect="1" noChangeArrowheads="1"/>
          </p:cNvPicPr>
          <p:nvPr/>
        </p:nvPicPr>
        <p:blipFill>
          <a:blip r:embed="rId53">
            <a:extLst>
              <a:ext uri="{28A0092B-C50C-407E-A947-70E740481C1C}">
                <a14:useLocalDpi xmlns:a14="http://schemas.microsoft.com/office/drawing/2010/main"/>
              </a:ext>
            </a:extLst>
          </a:blip>
          <a:srcRect/>
          <a:stretch>
            <a:fillRect/>
          </a:stretch>
        </p:blipFill>
        <p:spPr bwMode="auto">
          <a:xfrm>
            <a:off x="4244076" y="4746285"/>
            <a:ext cx="1184460" cy="788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B00DDC2-9DC4-40CE-3C8E-2A396A458BC1}"/>
              </a:ext>
            </a:extLst>
          </p:cNvPr>
          <p:cNvPicPr>
            <a:picLocks noChangeAspect="1" noChangeArrowheads="1"/>
          </p:cNvPicPr>
          <p:nvPr/>
        </p:nvPicPr>
        <p:blipFill>
          <a:blip r:embed="rId54" cstate="print">
            <a:extLst>
              <a:ext uri="{28A0092B-C50C-407E-A947-70E740481C1C}">
                <a14:useLocalDpi xmlns:a14="http://schemas.microsoft.com/office/drawing/2010/main"/>
              </a:ext>
            </a:extLst>
          </a:blip>
          <a:srcRect/>
          <a:stretch>
            <a:fillRect/>
          </a:stretch>
        </p:blipFill>
        <p:spPr bwMode="auto">
          <a:xfrm>
            <a:off x="966449" y="1849069"/>
            <a:ext cx="1484398" cy="5304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R Healthtech | Commercial League">
            <a:extLst>
              <a:ext uri="{FF2B5EF4-FFF2-40B4-BE49-F238E27FC236}">
                <a16:creationId xmlns:a16="http://schemas.microsoft.com/office/drawing/2014/main" id="{DC0F2859-0C48-0CEE-7239-4895B0F05B4F}"/>
              </a:ext>
            </a:extLst>
          </p:cNvPr>
          <p:cNvPicPr>
            <a:picLocks noChangeAspect="1" noChangeArrowheads="1"/>
          </p:cNvPicPr>
          <p:nvPr/>
        </p:nvPicPr>
        <p:blipFill>
          <a:blip r:embed="rId55" cstate="print">
            <a:extLst>
              <a:ext uri="{28A0092B-C50C-407E-A947-70E740481C1C}">
                <a14:useLocalDpi xmlns:a14="http://schemas.microsoft.com/office/drawing/2010/main"/>
              </a:ext>
            </a:extLst>
          </a:blip>
          <a:srcRect/>
          <a:stretch>
            <a:fillRect/>
          </a:stretch>
        </p:blipFill>
        <p:spPr bwMode="auto">
          <a:xfrm>
            <a:off x="5565703" y="4606752"/>
            <a:ext cx="1287226" cy="36127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Wyndham Rewards Named Best Hotel Loyalty Program for Fifth Consecutive Year  by Readers of USA TODAY">
            <a:extLst>
              <a:ext uri="{FF2B5EF4-FFF2-40B4-BE49-F238E27FC236}">
                <a16:creationId xmlns:a16="http://schemas.microsoft.com/office/drawing/2014/main" id="{E27F22FF-FBB8-7E3D-6F64-061C83FF641E}"/>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7069819" y="3473810"/>
            <a:ext cx="1135773" cy="593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eos Health - Wikipedia">
            <a:extLst>
              <a:ext uri="{FF2B5EF4-FFF2-40B4-BE49-F238E27FC236}">
                <a16:creationId xmlns:a16="http://schemas.microsoft.com/office/drawing/2014/main" id="{57EB8C68-00E2-2881-782B-F3CC939497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7820460" y="2884814"/>
            <a:ext cx="1020620" cy="45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BAE4A5-8B46-43DB-A358-037D03711F20}"/>
              </a:ext>
            </a:extLst>
          </p:cNvPr>
          <p:cNvSpPr/>
          <p:nvPr/>
        </p:nvSpPr>
        <p:spPr>
          <a:xfrm>
            <a:off x="7182637" y="3390149"/>
            <a:ext cx="3646230" cy="2473982"/>
          </a:xfrm>
          <a:prstGeom prst="rect">
            <a:avLst/>
          </a:prstGeom>
          <a:solidFill>
            <a:schemeClr val="accent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pic>
        <p:nvPicPr>
          <p:cNvPr id="9" name="Image">
            <a:extLst>
              <a:ext uri="{FF2B5EF4-FFF2-40B4-BE49-F238E27FC236}">
                <a16:creationId xmlns:a16="http://schemas.microsoft.com/office/drawing/2014/main" id="{221C406D-1044-4547-A6B4-D43B20D12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68" y="3486260"/>
            <a:ext cx="3446768" cy="2281760"/>
          </a:xfrm>
          <a:prstGeom prst="rect">
            <a:avLst/>
          </a:prstGeom>
          <a:ln w="12700" cap="flat">
            <a:noFill/>
            <a:miter lim="400000"/>
          </a:ln>
          <a:effectLst/>
        </p:spPr>
      </p:pic>
      <p:sp>
        <p:nvSpPr>
          <p:cNvPr id="11" name="APEX Dedicated Conference">
            <a:extLst>
              <a:ext uri="{FF2B5EF4-FFF2-40B4-BE49-F238E27FC236}">
                <a16:creationId xmlns:a16="http://schemas.microsoft.com/office/drawing/2014/main" id="{EC07C249-DCB0-4ACF-968B-5B60A048A0F9}"/>
              </a:ext>
            </a:extLst>
          </p:cNvPr>
          <p:cNvSpPr txBox="1"/>
          <p:nvPr/>
        </p:nvSpPr>
        <p:spPr>
          <a:xfrm>
            <a:off x="7284438" y="1880572"/>
            <a:ext cx="3290327" cy="276999"/>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square" lIns="0" tIns="0" rIns="0" bIns="0">
            <a:spAutoFit/>
          </a:bodyPr>
          <a:lstStyle>
            <a:lvl1pPr algn="l">
              <a:defRPr sz="4800">
                <a:latin typeface="Helvetica Neue Medium"/>
                <a:ea typeface="Helvetica Neue Medium"/>
                <a:cs typeface="Helvetica Neue Medium"/>
                <a:sym typeface="Helvetica Neue Medium"/>
              </a:defRPr>
            </a:lvl1pPr>
          </a:lstStyle>
          <a:p>
            <a:r>
              <a:rPr lang="en-US" sz="1800" b="1" dirty="0">
                <a:latin typeface="+mn-lt"/>
              </a:rPr>
              <a:t>16 </a:t>
            </a:r>
            <a:r>
              <a:rPr lang="zh-CN" altLang="en-US" sz="1800" b="1" dirty="0">
                <a:latin typeface="+mn-lt"/>
              </a:rPr>
              <a:t>全球</a:t>
            </a:r>
            <a:r>
              <a:rPr lang="en-US" sz="1800" b="1" dirty="0">
                <a:latin typeface="+mn-lt"/>
              </a:rPr>
              <a:t> </a:t>
            </a:r>
            <a:r>
              <a:rPr sz="1800" b="1" dirty="0">
                <a:latin typeface="+mn-lt"/>
              </a:rPr>
              <a:t>APEX</a:t>
            </a:r>
            <a:r>
              <a:rPr lang="zh-CN" altLang="en-US" sz="1800" b="1" dirty="0">
                <a:latin typeface="+mn-lt"/>
              </a:rPr>
              <a:t>会议</a:t>
            </a:r>
            <a:endParaRPr sz="1800" b="1" dirty="0">
              <a:latin typeface="+mn-lt"/>
            </a:endParaRPr>
          </a:p>
        </p:txBody>
      </p:sp>
      <p:sp>
        <p:nvSpPr>
          <p:cNvPr id="12" name="Rectangle 11">
            <a:extLst>
              <a:ext uri="{FF2B5EF4-FFF2-40B4-BE49-F238E27FC236}">
                <a16:creationId xmlns:a16="http://schemas.microsoft.com/office/drawing/2014/main" id="{49948B21-1C4C-489B-BE7C-BAD3A630324E}"/>
              </a:ext>
            </a:extLst>
          </p:cNvPr>
          <p:cNvSpPr/>
          <p:nvPr/>
        </p:nvSpPr>
        <p:spPr>
          <a:xfrm>
            <a:off x="7712861" y="5864210"/>
            <a:ext cx="2589922" cy="307777"/>
          </a:xfrm>
          <a:prstGeom prst="rect">
            <a:avLst/>
          </a:prstGeom>
        </p:spPr>
        <p:txBody>
          <a:bodyPr wrap="square">
            <a:spAutoFit/>
          </a:bodyPr>
          <a:lstStyle/>
          <a:p>
            <a:pPr algn="ctr"/>
            <a:r>
              <a:rPr lang="en-US" sz="1400" b="1" dirty="0"/>
              <a:t> apex.oracle.com</a:t>
            </a:r>
            <a:r>
              <a:rPr lang="zh-CN" altLang="en-US" sz="1400" b="1" dirty="0"/>
              <a:t>应用数</a:t>
            </a:r>
            <a:endParaRPr lang="en-US" sz="1400" b="1" dirty="0"/>
          </a:p>
        </p:txBody>
      </p:sp>
      <p:grpSp>
        <p:nvGrpSpPr>
          <p:cNvPr id="13" name="Group 12">
            <a:extLst>
              <a:ext uri="{FF2B5EF4-FFF2-40B4-BE49-F238E27FC236}">
                <a16:creationId xmlns:a16="http://schemas.microsoft.com/office/drawing/2014/main" id="{EC98B165-4628-4512-9122-BFF779839799}"/>
              </a:ext>
            </a:extLst>
          </p:cNvPr>
          <p:cNvGrpSpPr/>
          <p:nvPr/>
        </p:nvGrpSpPr>
        <p:grpSpPr>
          <a:xfrm>
            <a:off x="1351044" y="2419873"/>
            <a:ext cx="4095727" cy="3273059"/>
            <a:chOff x="531812" y="2254317"/>
            <a:chExt cx="4095727" cy="2975508"/>
          </a:xfrm>
        </p:grpSpPr>
        <p:sp>
          <p:nvSpPr>
            <p:cNvPr id="14" name="35.7K">
              <a:extLst>
                <a:ext uri="{FF2B5EF4-FFF2-40B4-BE49-F238E27FC236}">
                  <a16:creationId xmlns:a16="http://schemas.microsoft.com/office/drawing/2014/main" id="{3FF0EF72-4B7F-4CF4-8B7D-2B6C4DE57EAC}"/>
                </a:ext>
              </a:extLst>
            </p:cNvPr>
            <p:cNvSpPr txBox="1"/>
            <p:nvPr/>
          </p:nvSpPr>
          <p:spPr>
            <a:xfrm>
              <a:off x="3815162" y="2933337"/>
              <a:ext cx="812377"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lang="en-US" sz="1600" dirty="0">
                  <a:solidFill>
                    <a:schemeClr val="tx1"/>
                  </a:solidFill>
                  <a:latin typeface="+mn-lt"/>
                </a:rPr>
                <a:t>7</a:t>
              </a:r>
              <a:r>
                <a:rPr sz="1600" dirty="0">
                  <a:solidFill>
                    <a:schemeClr val="tx1"/>
                  </a:solidFill>
                  <a:latin typeface="+mn-lt"/>
                </a:rPr>
                <a:t>00K</a:t>
              </a:r>
              <a:r>
                <a:rPr lang="en-US" sz="1600" dirty="0">
                  <a:solidFill>
                    <a:schemeClr val="tx1"/>
                  </a:solidFill>
                  <a:latin typeface="+mn-lt"/>
                </a:rPr>
                <a:t>+</a:t>
              </a:r>
              <a:endParaRPr sz="1600" dirty="0">
                <a:solidFill>
                  <a:schemeClr val="tx1"/>
                </a:solidFill>
                <a:latin typeface="+mn-lt"/>
              </a:endParaRPr>
            </a:p>
          </p:txBody>
        </p:sp>
        <p:sp>
          <p:nvSpPr>
            <p:cNvPr id="15" name="Active Workspaces on apex.oracle.com">
              <a:extLst>
                <a:ext uri="{FF2B5EF4-FFF2-40B4-BE49-F238E27FC236}">
                  <a16:creationId xmlns:a16="http://schemas.microsoft.com/office/drawing/2014/main" id="{8A4A5C7C-C85E-4B5F-A892-7A92F6B5102C}"/>
                </a:ext>
              </a:extLst>
            </p:cNvPr>
            <p:cNvSpPr txBox="1"/>
            <p:nvPr/>
          </p:nvSpPr>
          <p:spPr>
            <a:xfrm>
              <a:off x="531812" y="2945306"/>
              <a:ext cx="3808016"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开发者</a:t>
              </a:r>
              <a:endParaRPr sz="1600" dirty="0">
                <a:latin typeface="+mn-lt"/>
              </a:endParaRPr>
            </a:p>
          </p:txBody>
        </p:sp>
        <p:sp>
          <p:nvSpPr>
            <p:cNvPr id="16" name="35.7K">
              <a:extLst>
                <a:ext uri="{FF2B5EF4-FFF2-40B4-BE49-F238E27FC236}">
                  <a16:creationId xmlns:a16="http://schemas.microsoft.com/office/drawing/2014/main" id="{F5E67CDF-DAA3-4F5E-B1B0-2A1AE463B160}"/>
                </a:ext>
              </a:extLst>
            </p:cNvPr>
            <p:cNvSpPr txBox="1"/>
            <p:nvPr/>
          </p:nvSpPr>
          <p:spPr>
            <a:xfrm>
              <a:off x="3815162" y="3632653"/>
              <a:ext cx="812377"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25K</a:t>
              </a:r>
            </a:p>
          </p:txBody>
        </p:sp>
        <p:sp>
          <p:nvSpPr>
            <p:cNvPr id="17" name="Rectangle 1">
              <a:extLst>
                <a:ext uri="{FF2B5EF4-FFF2-40B4-BE49-F238E27FC236}">
                  <a16:creationId xmlns:a16="http://schemas.microsoft.com/office/drawing/2014/main" id="{02648DE7-13B6-41C2-B484-1A2879A7CE71}"/>
                </a:ext>
              </a:extLst>
            </p:cNvPr>
            <p:cNvSpPr txBox="1"/>
            <p:nvPr/>
          </p:nvSpPr>
          <p:spPr>
            <a:xfrm>
              <a:off x="531812" y="3644622"/>
              <a:ext cx="3808016"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每个季度本地安装数</a:t>
              </a:r>
              <a:endParaRPr sz="1600" dirty="0">
                <a:latin typeface="+mn-lt"/>
              </a:endParaRPr>
            </a:p>
          </p:txBody>
        </p:sp>
        <p:sp>
          <p:nvSpPr>
            <p:cNvPr id="18" name="35.7K">
              <a:extLst>
                <a:ext uri="{FF2B5EF4-FFF2-40B4-BE49-F238E27FC236}">
                  <a16:creationId xmlns:a16="http://schemas.microsoft.com/office/drawing/2014/main" id="{E2EBCD92-85A9-41FA-B5ED-AEC8C5EFB1AD}"/>
                </a:ext>
              </a:extLst>
            </p:cNvPr>
            <p:cNvSpPr txBox="1"/>
            <p:nvPr/>
          </p:nvSpPr>
          <p:spPr>
            <a:xfrm>
              <a:off x="3815162" y="4311673"/>
              <a:ext cx="812377"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280K</a:t>
              </a:r>
            </a:p>
          </p:txBody>
        </p:sp>
        <p:sp>
          <p:nvSpPr>
            <p:cNvPr id="19" name="Rectangle 39">
              <a:extLst>
                <a:ext uri="{FF2B5EF4-FFF2-40B4-BE49-F238E27FC236}">
                  <a16:creationId xmlns:a16="http://schemas.microsoft.com/office/drawing/2014/main" id="{1A709A47-B389-4319-BBFC-FE253AF76E6B}"/>
                </a:ext>
              </a:extLst>
            </p:cNvPr>
            <p:cNvSpPr txBox="1"/>
            <p:nvPr/>
          </p:nvSpPr>
          <p:spPr>
            <a:xfrm>
              <a:off x="531812" y="4323641"/>
              <a:ext cx="3808016"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sz="1600" dirty="0">
                  <a:latin typeface="+mn-lt"/>
                </a:rPr>
                <a:t>Active</a:t>
              </a:r>
              <a:r>
                <a:rPr lang="zh-CN" altLang="en-US" sz="1600" dirty="0">
                  <a:latin typeface="+mn-lt"/>
                </a:rPr>
                <a:t>本地实例</a:t>
              </a:r>
              <a:endParaRPr sz="1600" dirty="0">
                <a:latin typeface="+mn-lt"/>
              </a:endParaRPr>
            </a:p>
          </p:txBody>
        </p:sp>
        <p:sp>
          <p:nvSpPr>
            <p:cNvPr id="20" name="35.7K">
              <a:extLst>
                <a:ext uri="{FF2B5EF4-FFF2-40B4-BE49-F238E27FC236}">
                  <a16:creationId xmlns:a16="http://schemas.microsoft.com/office/drawing/2014/main" id="{AEC8E39D-27C0-4513-B665-AA323C67ADCD}"/>
                </a:ext>
              </a:extLst>
            </p:cNvPr>
            <p:cNvSpPr txBox="1"/>
            <p:nvPr/>
          </p:nvSpPr>
          <p:spPr>
            <a:xfrm>
              <a:off x="3798786" y="2254317"/>
              <a:ext cx="828753"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none"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dirty="0">
                  <a:solidFill>
                    <a:schemeClr val="tx1"/>
                  </a:solidFill>
                  <a:latin typeface="+mn-lt"/>
                </a:rPr>
                <a:t> Millions</a:t>
              </a:r>
            </a:p>
          </p:txBody>
        </p:sp>
        <p:sp>
          <p:nvSpPr>
            <p:cNvPr id="21" name="Rectangle 41">
              <a:extLst>
                <a:ext uri="{FF2B5EF4-FFF2-40B4-BE49-F238E27FC236}">
                  <a16:creationId xmlns:a16="http://schemas.microsoft.com/office/drawing/2014/main" id="{840C02C4-B0FE-4F11-9A82-886A9A76CA66}"/>
                </a:ext>
              </a:extLst>
            </p:cNvPr>
            <p:cNvSpPr txBox="1"/>
            <p:nvPr/>
          </p:nvSpPr>
          <p:spPr>
            <a:xfrm>
              <a:off x="531812" y="2266286"/>
              <a:ext cx="3808016"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zh-CN" altLang="en-US" sz="1600" dirty="0">
                  <a:latin typeface="+mn-lt"/>
                </a:rPr>
                <a:t>每日终端用户数</a:t>
              </a:r>
              <a:endParaRPr sz="1600" dirty="0">
                <a:latin typeface="+mn-lt"/>
              </a:endParaRPr>
            </a:p>
          </p:txBody>
        </p:sp>
        <p:grpSp>
          <p:nvGrpSpPr>
            <p:cNvPr id="22" name="Group 21">
              <a:extLst>
                <a:ext uri="{FF2B5EF4-FFF2-40B4-BE49-F238E27FC236}">
                  <a16:creationId xmlns:a16="http://schemas.microsoft.com/office/drawing/2014/main" id="{9A38CE0F-489D-4351-B43B-9B14C3328E34}"/>
                </a:ext>
              </a:extLst>
            </p:cNvPr>
            <p:cNvGrpSpPr/>
            <p:nvPr/>
          </p:nvGrpSpPr>
          <p:grpSpPr>
            <a:xfrm>
              <a:off x="531812" y="2708295"/>
              <a:ext cx="4095727" cy="2091373"/>
              <a:chOff x="531812" y="2708295"/>
              <a:chExt cx="4569620" cy="2091373"/>
            </a:xfrm>
          </p:grpSpPr>
          <p:sp>
            <p:nvSpPr>
              <p:cNvPr id="25" name="Rectangle">
                <a:extLst>
                  <a:ext uri="{FF2B5EF4-FFF2-40B4-BE49-F238E27FC236}">
                    <a16:creationId xmlns:a16="http://schemas.microsoft.com/office/drawing/2014/main" id="{8CFBF12B-0B96-48C3-A76E-8F1A3EB42B16}"/>
                  </a:ext>
                </a:extLst>
              </p:cNvPr>
              <p:cNvSpPr/>
              <p:nvPr/>
            </p:nvSpPr>
            <p:spPr>
              <a:xfrm>
                <a:off x="531812" y="4086630"/>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6" name="Rectangle">
                <a:extLst>
                  <a:ext uri="{FF2B5EF4-FFF2-40B4-BE49-F238E27FC236}">
                    <a16:creationId xmlns:a16="http://schemas.microsoft.com/office/drawing/2014/main" id="{480B0E66-4317-42C3-BC81-CE94DDF2D328}"/>
                  </a:ext>
                </a:extLst>
              </p:cNvPr>
              <p:cNvSpPr/>
              <p:nvPr/>
            </p:nvSpPr>
            <p:spPr>
              <a:xfrm>
                <a:off x="531812" y="3407610"/>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7" name="Rectangle">
                <a:extLst>
                  <a:ext uri="{FF2B5EF4-FFF2-40B4-BE49-F238E27FC236}">
                    <a16:creationId xmlns:a16="http://schemas.microsoft.com/office/drawing/2014/main" id="{BDD42C0D-8A3A-4795-9E9C-E6FDE2DBB95B}"/>
                  </a:ext>
                </a:extLst>
              </p:cNvPr>
              <p:cNvSpPr/>
              <p:nvPr/>
            </p:nvSpPr>
            <p:spPr>
              <a:xfrm>
                <a:off x="531812" y="2708295"/>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sp>
            <p:nvSpPr>
              <p:cNvPr id="28" name="Rectangle">
                <a:extLst>
                  <a:ext uri="{FF2B5EF4-FFF2-40B4-BE49-F238E27FC236}">
                    <a16:creationId xmlns:a16="http://schemas.microsoft.com/office/drawing/2014/main" id="{8574AA75-5FE4-484D-BC5E-4CB57E096AB1}"/>
                  </a:ext>
                </a:extLst>
              </p:cNvPr>
              <p:cNvSpPr/>
              <p:nvPr/>
            </p:nvSpPr>
            <p:spPr>
              <a:xfrm>
                <a:off x="531812" y="4786974"/>
                <a:ext cx="4569620" cy="12694"/>
              </a:xfrm>
              <a:prstGeom prst="rect">
                <a:avLst/>
              </a:prstGeom>
              <a:solidFill>
                <a:schemeClr val="accent2">
                  <a:lumMod val="60000"/>
                  <a:lumOff val="40000"/>
                </a:schemeClr>
              </a:solidFill>
              <a:ln w="12700">
                <a:miter lim="400000"/>
              </a:ln>
            </p:spPr>
            <p:txBody>
              <a:bodyPr lIns="25386" tIns="25386" rIns="25386" bIns="25386" anchor="ctr"/>
              <a:lstStyle/>
              <a:p>
                <a:pPr>
                  <a:defRPr sz="3200">
                    <a:solidFill>
                      <a:srgbClr val="FFFFFF"/>
                    </a:solidFill>
                  </a:defRPr>
                </a:pPr>
                <a:endParaRPr sz="1600"/>
              </a:p>
            </p:txBody>
          </p:sp>
        </p:grpSp>
        <p:sp>
          <p:nvSpPr>
            <p:cNvPr id="23" name="35.7K">
              <a:extLst>
                <a:ext uri="{FF2B5EF4-FFF2-40B4-BE49-F238E27FC236}">
                  <a16:creationId xmlns:a16="http://schemas.microsoft.com/office/drawing/2014/main" id="{A6238F0A-5D89-446C-987F-5B3D1C7F1926}"/>
                </a:ext>
              </a:extLst>
            </p:cNvPr>
            <p:cNvSpPr txBox="1"/>
            <p:nvPr/>
          </p:nvSpPr>
          <p:spPr>
            <a:xfrm>
              <a:off x="3815162" y="4994020"/>
              <a:ext cx="812377"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spAutoFit/>
            </a:bodyPr>
            <a:lstStyle>
              <a:lvl1pPr algn="r" defTabSz="1828800">
                <a:defRPr sz="3200" b="1">
                  <a:solidFill>
                    <a:schemeClr val="accent5"/>
                  </a:solidFill>
                  <a:latin typeface="Helvetica Neue"/>
                  <a:ea typeface="Helvetica Neue"/>
                  <a:cs typeface="Helvetica Neue"/>
                  <a:sym typeface="Helvetica Neue"/>
                </a:defRPr>
              </a:lvl1pPr>
            </a:lstStyle>
            <a:p>
              <a:r>
                <a:rPr sz="1600">
                  <a:solidFill>
                    <a:schemeClr val="tx1"/>
                  </a:solidFill>
                  <a:latin typeface="+mn-lt"/>
                </a:rPr>
                <a:t>2</a:t>
              </a:r>
              <a:r>
                <a:rPr lang="en-US" sz="1600">
                  <a:solidFill>
                    <a:schemeClr val="tx1"/>
                  </a:solidFill>
                  <a:latin typeface="+mn-lt"/>
                </a:rPr>
                <a:t>.5</a:t>
              </a:r>
              <a:r>
                <a:rPr sz="1600">
                  <a:solidFill>
                    <a:schemeClr val="tx1"/>
                  </a:solidFill>
                  <a:latin typeface="+mn-lt"/>
                </a:rPr>
                <a:t>K</a:t>
              </a:r>
            </a:p>
          </p:txBody>
        </p:sp>
        <p:sp>
          <p:nvSpPr>
            <p:cNvPr id="24" name="Rectangle 39">
              <a:extLst>
                <a:ext uri="{FF2B5EF4-FFF2-40B4-BE49-F238E27FC236}">
                  <a16:creationId xmlns:a16="http://schemas.microsoft.com/office/drawing/2014/main" id="{B850204C-F462-4E4A-845A-748AE10C1BBC}"/>
                </a:ext>
              </a:extLst>
            </p:cNvPr>
            <p:cNvSpPr txBox="1"/>
            <p:nvPr/>
          </p:nvSpPr>
          <p:spPr>
            <a:xfrm>
              <a:off x="531812" y="5005988"/>
              <a:ext cx="3808016" cy="223837"/>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ctr">
              <a:spAutoFit/>
            </a:bodyPr>
            <a:lstStyle>
              <a:lvl1pPr algn="l" defTabSz="1828800">
                <a:defRPr sz="3200">
                  <a:latin typeface="Helvetica Neue Medium"/>
                  <a:ea typeface="Helvetica Neue Medium"/>
                  <a:cs typeface="Helvetica Neue Medium"/>
                  <a:sym typeface="Helvetica Neue Medium"/>
                </a:defRPr>
              </a:lvl1pPr>
            </a:lstStyle>
            <a:p>
              <a:r>
                <a:rPr lang="en-US" sz="1600" b="1" dirty="0">
                  <a:latin typeface="+mn-lt"/>
                </a:rPr>
                <a:t>apex.oracle.com</a:t>
              </a:r>
              <a:r>
                <a:rPr lang="en-US" sz="1600" dirty="0">
                  <a:latin typeface="+mn-lt"/>
                </a:rPr>
                <a:t> </a:t>
              </a:r>
              <a:r>
                <a:rPr lang="zh-CN" altLang="en-US" sz="1600" dirty="0">
                  <a:latin typeface="+mn-lt"/>
                </a:rPr>
                <a:t>每周新增用户</a:t>
              </a:r>
              <a:endParaRPr sz="1600" dirty="0">
                <a:latin typeface="+mn-lt"/>
              </a:endParaRPr>
            </a:p>
          </p:txBody>
        </p:sp>
      </p:grpSp>
      <p:sp>
        <p:nvSpPr>
          <p:cNvPr id="29" name="Rectangle 28">
            <a:extLst>
              <a:ext uri="{FF2B5EF4-FFF2-40B4-BE49-F238E27FC236}">
                <a16:creationId xmlns:a16="http://schemas.microsoft.com/office/drawing/2014/main" id="{6D83FF6F-CB25-4CE1-A9DC-F62219B45BC1}"/>
              </a:ext>
            </a:extLst>
          </p:cNvPr>
          <p:cNvSpPr/>
          <p:nvPr/>
        </p:nvSpPr>
        <p:spPr>
          <a:xfrm>
            <a:off x="10747703" y="3545009"/>
            <a:ext cx="856804" cy="6018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543" hangingPunct="0">
              <a:lnSpc>
                <a:spcPct val="90000"/>
              </a:lnSpc>
            </a:pPr>
            <a:r>
              <a:rPr lang="en-US" sz="2000" b="1"/>
              <a:t>106K</a:t>
            </a:r>
          </a:p>
          <a:p>
            <a:pPr algn="ctr" defTabSz="412543" hangingPunct="0">
              <a:lnSpc>
                <a:spcPct val="90000"/>
              </a:lnSpc>
            </a:pPr>
            <a:r>
              <a:rPr lang="en-US" sz="2000">
                <a:sym typeface="Helvetica Light"/>
              </a:rPr>
              <a:t>2018</a:t>
            </a:r>
          </a:p>
        </p:txBody>
      </p:sp>
      <p:sp>
        <p:nvSpPr>
          <p:cNvPr id="30" name="Rectangle 29">
            <a:extLst>
              <a:ext uri="{FF2B5EF4-FFF2-40B4-BE49-F238E27FC236}">
                <a16:creationId xmlns:a16="http://schemas.microsoft.com/office/drawing/2014/main" id="{17FDD9ED-0F1F-4D37-9515-2C44E5831794}"/>
              </a:ext>
            </a:extLst>
          </p:cNvPr>
          <p:cNvSpPr/>
          <p:nvPr/>
        </p:nvSpPr>
        <p:spPr>
          <a:xfrm>
            <a:off x="6419604" y="5262733"/>
            <a:ext cx="856804" cy="6018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543" hangingPunct="0">
              <a:lnSpc>
                <a:spcPct val="90000"/>
              </a:lnSpc>
            </a:pPr>
            <a:r>
              <a:rPr lang="en-US" sz="2000" b="1"/>
              <a:t>19K</a:t>
            </a:r>
          </a:p>
          <a:p>
            <a:pPr algn="ctr" defTabSz="412543" hangingPunct="0">
              <a:lnSpc>
                <a:spcPct val="90000"/>
              </a:lnSpc>
            </a:pPr>
            <a:r>
              <a:rPr lang="en-US" sz="2000">
                <a:sym typeface="Helvetica Light"/>
              </a:rPr>
              <a:t>2010</a:t>
            </a:r>
          </a:p>
        </p:txBody>
      </p:sp>
      <p:sp>
        <p:nvSpPr>
          <p:cNvPr id="31" name="Rectangle 41">
            <a:extLst>
              <a:ext uri="{FF2B5EF4-FFF2-40B4-BE49-F238E27FC236}">
                <a16:creationId xmlns:a16="http://schemas.microsoft.com/office/drawing/2014/main" id="{DC20908C-41CD-4338-93A7-EBAE926C0EE2}"/>
              </a:ext>
            </a:extLst>
          </p:cNvPr>
          <p:cNvSpPr txBox="1"/>
          <p:nvPr/>
        </p:nvSpPr>
        <p:spPr>
          <a:xfrm>
            <a:off x="7284438" y="2271989"/>
            <a:ext cx="3808016" cy="1095611"/>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lIns="0" tIns="0" rIns="0" bIns="0" anchor="t">
            <a:noAutofit/>
          </a:bodyPr>
          <a:lstStyle>
            <a:lvl1pPr algn="l" defTabSz="1828800">
              <a:defRPr sz="3200">
                <a:latin typeface="Helvetica Neue Medium"/>
                <a:ea typeface="Helvetica Neue Medium"/>
                <a:cs typeface="Helvetica Neue Medium"/>
                <a:sym typeface="Helvetica Neue Medium"/>
              </a:defRPr>
            </a:lvl1pPr>
          </a:lstStyle>
          <a:p>
            <a:pPr marL="180975" indent="-180975">
              <a:buFont typeface="Arial"/>
              <a:buChar char="•"/>
            </a:pPr>
            <a:r>
              <a:rPr lang="en-US" sz="1600" dirty="0">
                <a:latin typeface="+mn-lt"/>
              </a:rPr>
              <a:t>APEX World Rotterdam, Netherlands</a:t>
            </a:r>
          </a:p>
          <a:p>
            <a:pPr marL="180975" indent="-180975">
              <a:buFont typeface="Arial"/>
              <a:buChar char="•"/>
            </a:pPr>
            <a:r>
              <a:rPr lang="en-US" sz="1600" dirty="0">
                <a:latin typeface="+mn-lt"/>
              </a:rPr>
              <a:t>APEX Connect Berlin, Germany</a:t>
            </a:r>
          </a:p>
          <a:p>
            <a:pPr marL="180975" indent="-180975">
              <a:buFont typeface="Arial"/>
              <a:buChar char="•"/>
            </a:pPr>
            <a:r>
              <a:rPr lang="en-US" sz="1600" dirty="0">
                <a:latin typeface="+mn-lt"/>
              </a:rPr>
              <a:t>SWEOUG APEX Stockholm, Sweden</a:t>
            </a:r>
          </a:p>
          <a:p>
            <a:pPr marL="180975" indent="-180975">
              <a:buFont typeface="Arial"/>
              <a:buChar char="•"/>
            </a:pPr>
            <a:r>
              <a:rPr lang="en-US" sz="1600" dirty="0">
                <a:latin typeface="+mn-lt"/>
              </a:rPr>
              <a:t>APEX Alpe Adria Graz, Austria</a:t>
            </a:r>
          </a:p>
        </p:txBody>
      </p:sp>
      <p:sp>
        <p:nvSpPr>
          <p:cNvPr id="4" name="Footer Placeholder 3">
            <a:extLst>
              <a:ext uri="{FF2B5EF4-FFF2-40B4-BE49-F238E27FC236}">
                <a16:creationId xmlns:a16="http://schemas.microsoft.com/office/drawing/2014/main" id="{0E26FD76-4DB0-CA7E-0AD1-282E0A475EBD}"/>
              </a:ext>
            </a:extLst>
          </p:cNvPr>
          <p:cNvSpPr>
            <a:spLocks noGrp="1"/>
          </p:cNvSpPr>
          <p:nvPr>
            <p:ph type="ftr" sz="quarter" idx="15"/>
          </p:nvPr>
        </p:nvSpPr>
        <p:spPr/>
        <p:txBody>
          <a:bodyPr/>
          <a:lstStyle/>
          <a:p>
            <a:r>
              <a:rPr lang="en-US"/>
              <a:t>Copyright © 2023, Oracle and/or its affiliates</a:t>
            </a:r>
            <a:endParaRPr lang="en-US" dirty="0"/>
          </a:p>
        </p:txBody>
      </p:sp>
      <p:sp>
        <p:nvSpPr>
          <p:cNvPr id="32" name="Title 2">
            <a:extLst>
              <a:ext uri="{FF2B5EF4-FFF2-40B4-BE49-F238E27FC236}">
                <a16:creationId xmlns:a16="http://schemas.microsoft.com/office/drawing/2014/main" id="{FE4A4926-F29D-48DD-9C06-A77736823438}"/>
              </a:ext>
            </a:extLst>
          </p:cNvPr>
          <p:cNvSpPr txBox="1">
            <a:spLocks/>
          </p:cNvSpPr>
          <p:nvPr/>
        </p:nvSpPr>
        <p:spPr>
          <a:xfrm>
            <a:off x="921075" y="334803"/>
            <a:ext cx="10668269" cy="822960"/>
          </a:xfrm>
          <a:prstGeom prst="rect">
            <a:avLst/>
          </a:prstGeom>
        </p:spPr>
        <p:txBody>
          <a:bodyPr vert="horz" lIns="0" tIns="0" rIns="0" bIns="0" rtlCol="0" anchor="b">
            <a:norm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pPr>
              <a:defRPr/>
            </a:pPr>
            <a:r>
              <a:rPr lang="zh-CN" altLang="en-US" dirty="0"/>
              <a:t>客户喜欢</a:t>
            </a:r>
            <a:r>
              <a:rPr lang="en-US" altLang="zh-CN" dirty="0"/>
              <a:t>APEX </a:t>
            </a:r>
            <a:r>
              <a:rPr lang="zh-CN" altLang="en-US" dirty="0"/>
              <a:t>，社区也一直在持续发展中！</a:t>
            </a:r>
            <a:endParaRPr kumimoji="0" lang="en-US" altLang="zh-CN" sz="24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Tree>
    <p:extLst>
      <p:ext uri="{BB962C8B-B14F-4D97-AF65-F5344CB8AC3E}">
        <p14:creationId xmlns:p14="http://schemas.microsoft.com/office/powerpoint/2010/main" val="172125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83012-AFE2-4020-8BB3-C6C52D49EB68}"/>
              </a:ext>
            </a:extLst>
          </p:cNvPr>
          <p:cNvSpPr>
            <a:spLocks noGrp="1"/>
          </p:cNvSpPr>
          <p:nvPr>
            <p:ph type="title"/>
          </p:nvPr>
        </p:nvSpPr>
        <p:spPr/>
        <p:txBody>
          <a:bodyPr/>
          <a:lstStyle/>
          <a:p>
            <a:r>
              <a:rPr lang="en-US" altLang="zh-CN" sz="2400" dirty="0">
                <a:latin typeface="微软雅黑" panose="020B0503020204020204" pitchFamily="34" charset="-122"/>
                <a:ea typeface="微软雅黑" panose="020B0503020204020204" pitchFamily="34" charset="-122"/>
              </a:rPr>
              <a:t>Gartner</a:t>
            </a:r>
            <a:r>
              <a:rPr lang="zh-CN" altLang="en-US" sz="2400" dirty="0">
                <a:latin typeface="微软雅黑" panose="020B0503020204020204" pitchFamily="34" charset="-122"/>
                <a:ea typeface="微软雅黑" panose="020B0503020204020204" pitchFamily="34" charset="-122"/>
              </a:rPr>
              <a:t>评价</a:t>
            </a:r>
            <a:endParaRPr lang="zh-CN" altLang="en-US" dirty="0"/>
          </a:p>
        </p:txBody>
      </p:sp>
      <p:sp>
        <p:nvSpPr>
          <p:cNvPr id="4" name="Footer Placeholder 3">
            <a:extLst>
              <a:ext uri="{FF2B5EF4-FFF2-40B4-BE49-F238E27FC236}">
                <a16:creationId xmlns:a16="http://schemas.microsoft.com/office/drawing/2014/main" id="{AE69CB8B-F637-4964-A8F2-DA3C71F08E38}"/>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24B78569-5796-4730-AF86-352E1DE5A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9" y="1169307"/>
            <a:ext cx="3781896" cy="1963989"/>
          </a:xfrm>
          <a:prstGeom prst="rect">
            <a:avLst/>
          </a:prstGeom>
          <a:noFill/>
          <a:ln>
            <a:solidFill>
              <a:schemeClr val="tx2">
                <a:lumMod val="20000"/>
                <a:lumOff val="80000"/>
              </a:schemeClr>
            </a:solidFill>
          </a:ln>
        </p:spPr>
      </p:pic>
      <p:pic>
        <p:nvPicPr>
          <p:cNvPr id="7" name="Picture 6">
            <a:extLst>
              <a:ext uri="{FF2B5EF4-FFF2-40B4-BE49-F238E27FC236}">
                <a16:creationId xmlns:a16="http://schemas.microsoft.com/office/drawing/2014/main" id="{5C7DFB70-6C65-42B1-BEBF-843D8CD754DD}"/>
              </a:ext>
            </a:extLst>
          </p:cNvPr>
          <p:cNvPicPr>
            <a:picLocks noChangeAspect="1"/>
          </p:cNvPicPr>
          <p:nvPr/>
        </p:nvPicPr>
        <p:blipFill>
          <a:blip r:embed="rId3"/>
          <a:stretch>
            <a:fillRect/>
          </a:stretch>
        </p:blipFill>
        <p:spPr>
          <a:xfrm>
            <a:off x="5031215" y="1580093"/>
            <a:ext cx="4938171" cy="1680481"/>
          </a:xfrm>
          <a:prstGeom prst="rect">
            <a:avLst/>
          </a:prstGeom>
          <a:noFill/>
          <a:ln>
            <a:noFill/>
          </a:ln>
        </p:spPr>
      </p:pic>
      <p:pic>
        <p:nvPicPr>
          <p:cNvPr id="8" name="Picture 7">
            <a:extLst>
              <a:ext uri="{FF2B5EF4-FFF2-40B4-BE49-F238E27FC236}">
                <a16:creationId xmlns:a16="http://schemas.microsoft.com/office/drawing/2014/main" id="{9D10A4CD-B671-4979-8FC9-4F906CFD3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215" y="3429000"/>
            <a:ext cx="4971719" cy="1618358"/>
          </a:xfrm>
          <a:prstGeom prst="rect">
            <a:avLst/>
          </a:prstGeom>
          <a:noFill/>
          <a:ln>
            <a:solidFill>
              <a:schemeClr val="tx2">
                <a:lumMod val="20000"/>
                <a:lumOff val="80000"/>
              </a:schemeClr>
            </a:solidFill>
          </a:ln>
        </p:spPr>
      </p:pic>
      <p:pic>
        <p:nvPicPr>
          <p:cNvPr id="10" name="Picture 9">
            <a:extLst>
              <a:ext uri="{FF2B5EF4-FFF2-40B4-BE49-F238E27FC236}">
                <a16:creationId xmlns:a16="http://schemas.microsoft.com/office/drawing/2014/main" id="{9E6E3654-F027-4AD7-9552-7204F84CCB5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06629" y="3157923"/>
            <a:ext cx="3781895" cy="3538773"/>
          </a:xfrm>
          <a:prstGeom prst="rect">
            <a:avLst/>
          </a:prstGeom>
        </p:spPr>
      </p:pic>
      <p:grpSp>
        <p:nvGrpSpPr>
          <p:cNvPr id="13" name="Group 12">
            <a:extLst>
              <a:ext uri="{FF2B5EF4-FFF2-40B4-BE49-F238E27FC236}">
                <a16:creationId xmlns:a16="http://schemas.microsoft.com/office/drawing/2014/main" id="{2460CB06-2A80-4AA2-ABF6-99A65ADAB938}"/>
              </a:ext>
            </a:extLst>
          </p:cNvPr>
          <p:cNvGrpSpPr/>
          <p:nvPr/>
        </p:nvGrpSpPr>
        <p:grpSpPr>
          <a:xfrm>
            <a:off x="6247456" y="5129641"/>
            <a:ext cx="5743883" cy="1371610"/>
            <a:chOff x="4835617" y="5486390"/>
            <a:chExt cx="5743883" cy="1371610"/>
          </a:xfrm>
        </p:grpSpPr>
        <p:sp>
          <p:nvSpPr>
            <p:cNvPr id="11" name="Rectangle 10">
              <a:extLst>
                <a:ext uri="{FF2B5EF4-FFF2-40B4-BE49-F238E27FC236}">
                  <a16:creationId xmlns:a16="http://schemas.microsoft.com/office/drawing/2014/main" id="{2CEAA885-5C38-4B66-87EA-F3AF69172025}"/>
                </a:ext>
              </a:extLst>
            </p:cNvPr>
            <p:cNvSpPr/>
            <p:nvPr/>
          </p:nvSpPr>
          <p:spPr>
            <a:xfrm>
              <a:off x="6301076" y="5486390"/>
              <a:ext cx="4278424" cy="137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mn-ea"/>
                </a:rPr>
                <a:t>凭借 </a:t>
              </a:r>
              <a:r>
                <a:rPr lang="en-US" altLang="zh-CN" sz="1600" b="1" dirty="0">
                  <a:solidFill>
                    <a:schemeClr val="tx1"/>
                  </a:solidFill>
                  <a:latin typeface="+mn-ea"/>
                </a:rPr>
                <a:t>Oracle APEX</a:t>
              </a:r>
              <a:r>
                <a:rPr lang="zh-CN" altLang="en-US" sz="1600" dirty="0">
                  <a:solidFill>
                    <a:schemeClr val="tx1"/>
                  </a:solidFill>
                  <a:latin typeface="+mn-ea"/>
                </a:rPr>
                <a:t>，</a:t>
              </a:r>
              <a:r>
                <a:rPr lang="en-US" altLang="zh-CN" sz="1600" dirty="0">
                  <a:solidFill>
                    <a:schemeClr val="tx1"/>
                  </a:solidFill>
                  <a:latin typeface="+mn-ea"/>
                </a:rPr>
                <a:t>Oracle </a:t>
              </a:r>
              <a:r>
                <a:rPr lang="zh-CN" altLang="en-US" sz="1600" dirty="0">
                  <a:solidFill>
                    <a:schemeClr val="tx1"/>
                  </a:solidFill>
                  <a:latin typeface="+mn-ea"/>
                </a:rPr>
                <a:t>荣获 </a:t>
              </a:r>
              <a:r>
                <a:rPr lang="en-US" altLang="zh-CN" sz="1600" dirty="0">
                  <a:solidFill>
                    <a:schemeClr val="tx1"/>
                  </a:solidFill>
                  <a:latin typeface="+mn-ea"/>
                </a:rPr>
                <a:t>2022 </a:t>
              </a:r>
              <a:r>
                <a:rPr lang="zh-CN" altLang="en-US" sz="1600" dirty="0">
                  <a:solidFill>
                    <a:schemeClr val="tx1"/>
                  </a:solidFill>
                  <a:latin typeface="+mn-ea"/>
                </a:rPr>
                <a:t>年 </a:t>
              </a:r>
              <a:r>
                <a:rPr lang="en-US" altLang="zh-CN" sz="1600" dirty="0">
                  <a:solidFill>
                    <a:schemeClr val="tx1"/>
                  </a:solidFill>
                  <a:latin typeface="+mn-ea"/>
                </a:rPr>
                <a:t>Gartner</a:t>
              </a:r>
              <a:r>
                <a:rPr lang="en-US" altLang="zh-CN" sz="1600" baseline="30000" dirty="0">
                  <a:solidFill>
                    <a:schemeClr val="tx1"/>
                  </a:solidFill>
                  <a:latin typeface="+mn-ea"/>
                </a:rPr>
                <a:t>®</a:t>
              </a:r>
              <a:r>
                <a:rPr lang="zh-CN" altLang="en-US" sz="1600" dirty="0">
                  <a:solidFill>
                    <a:schemeClr val="tx1"/>
                  </a:solidFill>
                  <a:latin typeface="+mn-ea"/>
                </a:rPr>
                <a:t> </a:t>
              </a:r>
              <a:r>
                <a:rPr lang="en-US" altLang="zh-CN" sz="1600" dirty="0">
                  <a:solidFill>
                    <a:schemeClr val="tx1"/>
                  </a:solidFill>
                  <a:latin typeface="+mn-ea"/>
                </a:rPr>
                <a:t>Peer Insights</a:t>
              </a:r>
              <a:r>
                <a:rPr lang="zh-CN" altLang="en-US" sz="1600" baseline="30000" dirty="0">
                  <a:solidFill>
                    <a:schemeClr val="tx1"/>
                  </a:solidFill>
                  <a:latin typeface="+mn-ea"/>
                </a:rPr>
                <a:t>™</a:t>
              </a:r>
              <a:r>
                <a:rPr lang="zh-CN" altLang="en-US" sz="1600" dirty="0">
                  <a:solidFill>
                    <a:schemeClr val="tx1"/>
                  </a:solidFill>
                  <a:latin typeface="+mn-ea"/>
                </a:rPr>
                <a:t> 企业级低代码应用平台“客户之声”荣誉称号！</a:t>
              </a:r>
            </a:p>
          </p:txBody>
        </p:sp>
        <p:pic>
          <p:nvPicPr>
            <p:cNvPr id="12" name="Picture 11">
              <a:extLst>
                <a:ext uri="{FF2B5EF4-FFF2-40B4-BE49-F238E27FC236}">
                  <a16:creationId xmlns:a16="http://schemas.microsoft.com/office/drawing/2014/main" id="{431ACAAB-DF03-45B5-A8CA-571916F4FF8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35617" y="5712821"/>
              <a:ext cx="1431139" cy="1145179"/>
            </a:xfrm>
            <a:prstGeom prst="rect">
              <a:avLst/>
            </a:prstGeom>
          </p:spPr>
        </p:pic>
      </p:grpSp>
    </p:spTree>
    <p:extLst>
      <p:ext uri="{BB962C8B-B14F-4D97-AF65-F5344CB8AC3E}">
        <p14:creationId xmlns:p14="http://schemas.microsoft.com/office/powerpoint/2010/main" val="21683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功能详解</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极致的开发体验</a:t>
            </a:r>
            <a:endParaRPr lang="en-US" altLang="zh-CN" sz="1200" dirty="0"/>
          </a:p>
          <a:p>
            <a:pPr marL="171399" indent="-171399">
              <a:buFont typeface="Arial" panose="020B0604020202020204" pitchFamily="34" charset="0"/>
              <a:buChar char="•"/>
            </a:pPr>
            <a:r>
              <a:rPr lang="zh-CN" altLang="en-US" sz="1200" dirty="0"/>
              <a:t>为什么使用</a:t>
            </a:r>
            <a:r>
              <a:rPr lang="en-US" altLang="zh-CN" sz="1200" dirty="0"/>
              <a:t>APEX</a:t>
            </a:r>
            <a:r>
              <a:rPr lang="zh-CN" altLang="en-US" sz="1200" dirty="0"/>
              <a:t>有快速交付应用的能力？</a:t>
            </a:r>
            <a:endParaRPr lang="en-US" altLang="zh-CN" sz="1200" dirty="0"/>
          </a:p>
          <a:p>
            <a:pPr marL="171399" indent="-171399">
              <a:buFont typeface="Arial" panose="020B0604020202020204" pitchFamily="34" charset="0"/>
              <a:buChar char="•"/>
            </a:pPr>
            <a:r>
              <a:rPr lang="zh-CN" altLang="en-US" sz="1200" dirty="0"/>
              <a:t>丰富的报表功能</a:t>
            </a:r>
            <a:endParaRPr lang="en-US" altLang="zh-CN" sz="1200" dirty="0"/>
          </a:p>
          <a:p>
            <a:pPr marL="171399" indent="-171399">
              <a:buFont typeface="Arial" panose="020B0604020202020204" pitchFamily="34" charset="0"/>
              <a:buChar char="•"/>
            </a:pPr>
            <a:r>
              <a:rPr lang="zh-CN" altLang="en-US" sz="1200" dirty="0"/>
              <a:t>强大的绘制图表功能</a:t>
            </a:r>
            <a:endParaRPr lang="en-US" altLang="zh-CN" sz="1200" dirty="0"/>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55177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7E7E3D-AEDA-4262-BD7A-ABF8F9219AEF}"/>
              </a:ext>
            </a:extLst>
          </p:cNvPr>
          <p:cNvSpPr txBox="1"/>
          <p:nvPr/>
        </p:nvSpPr>
        <p:spPr>
          <a:xfrm>
            <a:off x="6206524" y="2036969"/>
            <a:ext cx="5082740" cy="4506818"/>
          </a:xfrm>
          <a:prstGeom prst="rect">
            <a:avLst/>
          </a:prstGeom>
          <a:noFill/>
        </p:spPr>
        <p:txBody>
          <a:bodyPr vert="horz" lIns="0" tIns="0" rIns="0" bIns="0" rtlCol="0">
            <a:normAutofit/>
          </a:bodyPr>
          <a:lstStyle/>
          <a:p>
            <a:pPr marL="285664" indent="-285664">
              <a:lnSpc>
                <a:spcPct val="200000"/>
              </a:lnSpc>
              <a:spcAft>
                <a:spcPts val="600"/>
              </a:spcAft>
              <a:buFont typeface="Wingdings" panose="05000000000000000000" pitchFamily="2" charset="2"/>
              <a:buChar char="ü"/>
            </a:pPr>
            <a:r>
              <a:rPr lang="zh-CN" altLang="en-US" sz="1799" dirty="0"/>
              <a:t>具有直观、图形化、基于浏览器的开发界面。</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采用的拖放式页面设计和声明式开发。</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提供出色的应用主题和模板，可为业务应用用户带来结构化的专业体验。</a:t>
            </a:r>
            <a:endParaRPr lang="en-US" altLang="zh-CN" sz="1799" dirty="0"/>
          </a:p>
          <a:p>
            <a:pPr marL="285664" indent="-285664">
              <a:lnSpc>
                <a:spcPct val="200000"/>
              </a:lnSpc>
              <a:spcAft>
                <a:spcPts val="600"/>
              </a:spcAft>
              <a:buFont typeface="Wingdings" panose="05000000000000000000" pitchFamily="2" charset="2"/>
              <a:buChar char="ü"/>
            </a:pPr>
            <a:r>
              <a:rPr lang="zh-CN" altLang="en-US" sz="1799" dirty="0"/>
              <a:t>可即时查看结果，无需进行复杂的多步部署。非常适合敏捷开发团队！</a:t>
            </a:r>
            <a:endParaRPr lang="en-US" altLang="zh-CN" sz="1799" dirty="0"/>
          </a:p>
        </p:txBody>
      </p:sp>
      <p:pic>
        <p:nvPicPr>
          <p:cNvPr id="9" name="Picture 8" descr="Graphical user interface, application, Teams&#10;&#10;Description automatically generated">
            <a:extLst>
              <a:ext uri="{FF2B5EF4-FFF2-40B4-BE49-F238E27FC236}">
                <a16:creationId xmlns:a16="http://schemas.microsoft.com/office/drawing/2014/main" id="{117A7F86-6818-48AF-A48B-4E4DA95462FE}"/>
              </a:ext>
            </a:extLst>
          </p:cNvPr>
          <p:cNvPicPr>
            <a:picLocks noChangeAspect="1"/>
          </p:cNvPicPr>
          <p:nvPr/>
        </p:nvPicPr>
        <p:blipFill>
          <a:blip r:embed="rId2"/>
          <a:stretch>
            <a:fillRect/>
          </a:stretch>
        </p:blipFill>
        <p:spPr>
          <a:xfrm>
            <a:off x="768674" y="2036969"/>
            <a:ext cx="5082740" cy="4078899"/>
          </a:xfrm>
          <a:prstGeom prst="rect">
            <a:avLst/>
          </a:prstGeom>
          <a:noFill/>
        </p:spPr>
      </p:pic>
      <p:sp>
        <p:nvSpPr>
          <p:cNvPr id="3" name="Title 2">
            <a:extLst>
              <a:ext uri="{FF2B5EF4-FFF2-40B4-BE49-F238E27FC236}">
                <a16:creationId xmlns:a16="http://schemas.microsoft.com/office/drawing/2014/main" id="{84B771F9-0A89-4F0F-B61A-87AC613E2F7F}"/>
              </a:ext>
            </a:extLst>
          </p:cNvPr>
          <p:cNvSpPr>
            <a:spLocks noGrp="1"/>
          </p:cNvSpPr>
          <p:nvPr>
            <p:ph type="title"/>
          </p:nvPr>
        </p:nvSpPr>
        <p:spPr>
          <a:xfrm>
            <a:off x="768674" y="183248"/>
            <a:ext cx="10668269" cy="822746"/>
          </a:xfrm>
        </p:spPr>
        <p:txBody>
          <a:bodyPr vert="horz" lIns="0" tIns="0" rIns="0" bIns="0" rtlCol="0" anchor="b">
            <a:normAutofit/>
          </a:bodyPr>
          <a:lstStyle/>
          <a:p>
            <a:r>
              <a:rPr lang="zh-CN" altLang="en-US" b="1" i="0" kern="1200" baseline="0" dirty="0">
                <a:latin typeface="+mn-lt"/>
                <a:ea typeface="+mn-ea"/>
                <a:cs typeface="+mj-cs"/>
              </a:rPr>
              <a:t>开发体验</a:t>
            </a:r>
          </a:p>
        </p:txBody>
      </p:sp>
      <p:sp>
        <p:nvSpPr>
          <p:cNvPr id="5" name="Footer Placeholder 4">
            <a:extLst>
              <a:ext uri="{FF2B5EF4-FFF2-40B4-BE49-F238E27FC236}">
                <a16:creationId xmlns:a16="http://schemas.microsoft.com/office/drawing/2014/main" id="{13E6DA58-C780-446C-8BAF-D5098B5FF456}"/>
              </a:ext>
            </a:extLst>
          </p:cNvPr>
          <p:cNvSpPr>
            <a:spLocks noGrp="1"/>
          </p:cNvSpPr>
          <p:nvPr>
            <p:ph type="ftr" sz="quarter" idx="17"/>
          </p:nvPr>
        </p:nvSpPr>
        <p:spPr>
          <a:xfrm>
            <a:off x="1127465" y="6423199"/>
            <a:ext cx="2477356" cy="365030"/>
          </a:xfrm>
        </p:spPr>
        <p:txBody>
          <a:bodyPr vert="horz" lIns="0" tIns="0" rIns="0" bIns="0" rtlCol="0" anchor="ctr">
            <a:normAutofit/>
          </a:bodyPr>
          <a:lstStyle/>
          <a:p>
            <a:pPr>
              <a:spcAft>
                <a:spcPts val="600"/>
              </a:spcAft>
            </a:pPr>
            <a:r>
              <a:rPr lang="en-US" kern="1200">
                <a:latin typeface="+mn-lt"/>
                <a:ea typeface="+mn-ea"/>
                <a:cs typeface="+mn-cs"/>
              </a:rPr>
              <a:t>Copyright © 2023, Oracle and/or its affiliates</a:t>
            </a:r>
            <a:endParaRPr lang="en-US" kern="1200" dirty="0">
              <a:latin typeface="+mn-lt"/>
              <a:ea typeface="+mn-ea"/>
              <a:cs typeface="+mn-cs"/>
            </a:endParaRPr>
          </a:p>
        </p:txBody>
      </p:sp>
    </p:spTree>
    <p:extLst>
      <p:ext uri="{BB962C8B-B14F-4D97-AF65-F5344CB8AC3E}">
        <p14:creationId xmlns:p14="http://schemas.microsoft.com/office/powerpoint/2010/main" val="276087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3833F-0C00-4E9B-BBAF-2912E0154D1D}"/>
              </a:ext>
            </a:extLst>
          </p:cNvPr>
          <p:cNvSpPr>
            <a:spLocks noGrp="1"/>
          </p:cNvSpPr>
          <p:nvPr>
            <p:ph type="title"/>
          </p:nvPr>
        </p:nvSpPr>
        <p:spPr/>
        <p:txBody>
          <a:bodyPr/>
          <a:lstStyle/>
          <a:p>
            <a:r>
              <a:rPr lang="zh-CN" altLang="en-US" dirty="0"/>
              <a:t>使用</a:t>
            </a:r>
            <a:r>
              <a:rPr lang="en-US" altLang="zh-CN" dirty="0"/>
              <a:t>APEX</a:t>
            </a:r>
            <a:r>
              <a:rPr lang="zh-CN" altLang="en-US" dirty="0"/>
              <a:t>为什么有快速交付应用的能力？</a:t>
            </a:r>
            <a:br>
              <a:rPr lang="en-US" altLang="zh-CN" dirty="0"/>
            </a:br>
            <a:r>
              <a:rPr lang="zh-CN" altLang="en-US" sz="1600" b="0" dirty="0"/>
              <a:t>存在多样化的 </a:t>
            </a:r>
            <a:r>
              <a:rPr lang="en-US" altLang="zh-CN" sz="1600" b="0" dirty="0"/>
              <a:t>UI </a:t>
            </a:r>
            <a:r>
              <a:rPr lang="zh-CN" altLang="en-US" sz="1600" b="0" dirty="0"/>
              <a:t>组件</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17</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2" name="图片 11">
            <a:extLst>
              <a:ext uri="{FF2B5EF4-FFF2-40B4-BE49-F238E27FC236}">
                <a16:creationId xmlns:a16="http://schemas.microsoft.com/office/drawing/2014/main" id="{F68F7625-424A-080D-8C95-A72CBDB471C1}"/>
              </a:ext>
            </a:extLst>
          </p:cNvPr>
          <p:cNvPicPr>
            <a:picLocks noChangeAspect="1"/>
          </p:cNvPicPr>
          <p:nvPr/>
        </p:nvPicPr>
        <p:blipFill>
          <a:blip r:embed="rId3"/>
          <a:stretch>
            <a:fillRect/>
          </a:stretch>
        </p:blipFill>
        <p:spPr>
          <a:xfrm>
            <a:off x="6084494" y="1046062"/>
            <a:ext cx="6103935" cy="5265953"/>
          </a:xfrm>
          <a:prstGeom prst="rect">
            <a:avLst/>
          </a:prstGeom>
        </p:spPr>
      </p:pic>
      <p:sp>
        <p:nvSpPr>
          <p:cNvPr id="13" name="文本框 12">
            <a:extLst>
              <a:ext uri="{FF2B5EF4-FFF2-40B4-BE49-F238E27FC236}">
                <a16:creationId xmlns:a16="http://schemas.microsoft.com/office/drawing/2014/main" id="{DED7CE6C-E350-DA28-C7B5-36D678C4294C}"/>
              </a:ext>
            </a:extLst>
          </p:cNvPr>
          <p:cNvSpPr txBox="1"/>
          <p:nvPr/>
        </p:nvSpPr>
        <p:spPr>
          <a:xfrm>
            <a:off x="693029" y="1117327"/>
            <a:ext cx="5166234" cy="5047536"/>
          </a:xfrm>
          <a:prstGeom prst="rect">
            <a:avLst/>
          </a:prstGeom>
          <a:noFill/>
        </p:spPr>
        <p:txBody>
          <a:bodyPr wrap="square">
            <a:spAutoFit/>
          </a:bodyPr>
          <a:lstStyle/>
          <a:p>
            <a:pPr algn="l"/>
            <a:r>
              <a:rPr lang="zh-CN" altLang="en-US" sz="1600" dirty="0">
                <a:latin typeface="+mn-ea"/>
                <a:cs typeface="Oracle Sans" panose="020B0503020204020204" pitchFamily="34" charset="0"/>
              </a:rPr>
              <a:t>通用主题提供了必要的组件</a:t>
            </a:r>
            <a:r>
              <a:rPr lang="en-US" altLang="zh-CN" sz="1600" dirty="0">
                <a:latin typeface="+mn-ea"/>
                <a:cs typeface="Oracle Sans" panose="020B0503020204020204" pitchFamily="34" charset="0"/>
              </a:rPr>
              <a:t>/</a:t>
            </a:r>
            <a:r>
              <a:rPr lang="zh-CN" altLang="en-US" sz="1600" dirty="0">
                <a:latin typeface="+mn-ea"/>
                <a:cs typeface="Oracle Sans" panose="020B0503020204020204" pitchFamily="34" charset="0"/>
              </a:rPr>
              <a:t>构建块，可用来构建几乎任何类型的业务应用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p>
          <a:p>
            <a:pPr algn="l"/>
            <a:r>
              <a:rPr lang="zh-CN" altLang="en-US" sz="1600" dirty="0">
                <a:latin typeface="+mn-ea"/>
                <a:cs typeface="Oracle Sans" panose="020B0503020204020204" pitchFamily="34" charset="0"/>
              </a:rPr>
              <a:t>卡、表单、菜单、选项卡、报表等组件是参照优秀实践并采用受用户欢迎的一些通用 </a:t>
            </a:r>
            <a:r>
              <a:rPr lang="en" altLang="zh-CN" sz="1600" dirty="0">
                <a:latin typeface="+mn-ea"/>
                <a:cs typeface="Oracle Sans" panose="020B0503020204020204" pitchFamily="34" charset="0"/>
              </a:rPr>
              <a:t>UI </a:t>
            </a:r>
            <a:r>
              <a:rPr lang="zh-CN" altLang="en-US" sz="1600" dirty="0">
                <a:latin typeface="+mn-ea"/>
                <a:cs typeface="Oracle Sans" panose="020B0503020204020204" pitchFamily="34" charset="0"/>
              </a:rPr>
              <a:t>模式开发的。您可以导航到此应用的“组件”部分，以浏览通用主题附带的所有组件。</a:t>
            </a:r>
            <a:endParaRPr lang="en-US" altLang="zh-CN" sz="1600" dirty="0">
              <a:latin typeface="+mn-ea"/>
              <a:cs typeface="Oracle Sans" panose="020B0503020204020204" pitchFamily="34" charset="0"/>
            </a:endParaRPr>
          </a:p>
          <a:p>
            <a:pPr algn="l"/>
            <a:endParaRPr lang="zh-CN" altLang="en-US" sz="1600" dirty="0">
              <a:latin typeface="+mn-ea"/>
              <a:cs typeface="Oracle Sans" panose="020B0503020204020204" pitchFamily="34" charset="0"/>
            </a:endParaRPr>
          </a:p>
          <a:p>
            <a:pPr marL="285750" indent="-285750">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通用 </a:t>
            </a:r>
            <a:r>
              <a:rPr lang="en" altLang="zh-CN" sz="1600" b="1" dirty="0">
                <a:latin typeface="+mn-ea"/>
                <a:cs typeface="Oracle Sans" panose="020B0503020204020204" pitchFamily="34" charset="0"/>
              </a:rPr>
              <a:t>UI </a:t>
            </a:r>
            <a:r>
              <a:rPr lang="zh-CN" altLang="en-US" sz="1600" b="1" dirty="0">
                <a:latin typeface="+mn-ea"/>
                <a:cs typeface="Oracle Sans" panose="020B0503020204020204" pitchFamily="34" charset="0"/>
              </a:rPr>
              <a:t>模式</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组件</a:t>
            </a:r>
            <a:r>
              <a:rPr lang="en-US" altLang="zh-CN" sz="1600" b="1" dirty="0">
                <a:latin typeface="+mn-ea"/>
                <a:cs typeface="Oracle Sans" panose="020B0503020204020204" pitchFamily="34" charset="0"/>
              </a:rPr>
              <a:t>)</a:t>
            </a:r>
            <a:endParaRPr lang="zh-CN" altLang="en-US" sz="1600" b="1" dirty="0">
              <a:latin typeface="+mn-ea"/>
              <a:cs typeface="Oracle Sans" panose="020B0503020204020204" pitchFamily="34" charset="0"/>
            </a:endParaRPr>
          </a:p>
          <a:p>
            <a:pPr marL="229325"/>
            <a:r>
              <a:rPr lang="zh-CN" altLang="en-US" sz="1600" dirty="0">
                <a:latin typeface="+mn-ea"/>
                <a:cs typeface="Oracle Sans" panose="020B0503020204020204" pitchFamily="34" charset="0"/>
              </a:rPr>
              <a:t>有许多基于用户充分了解的通用设计模式构建的组件，您可以在自己的应用内直接使用。</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应用导航</a:t>
            </a:r>
          </a:p>
          <a:p>
            <a:pPr marL="229325"/>
            <a:r>
              <a:rPr lang="zh-CN" altLang="en-US" sz="1600" dirty="0">
                <a:latin typeface="+mn-ea"/>
                <a:cs typeface="Oracle Sans" panose="020B0503020204020204" pitchFamily="34" charset="0"/>
              </a:rPr>
              <a:t>您可以选择使用在侧边显示的基于树的导航菜单、靠近屏幕顶部的菜单栏导航或者针对移动设备优化了的选项卡显示。</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实时模板选项</a:t>
            </a:r>
          </a:p>
          <a:p>
            <a:pPr marL="229325"/>
            <a:r>
              <a:rPr lang="zh-CN" altLang="en-US" sz="1600" dirty="0">
                <a:latin typeface="+mn-ea"/>
                <a:cs typeface="Oracle Sans" panose="020B0503020204020204" pitchFamily="34" charset="0"/>
              </a:rPr>
              <a:t>只需进行必要的选择或者选择相应的框，以获取想要的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r>
              <a:rPr lang="zh-CN" altLang="en-US" sz="1600" dirty="0">
                <a:latin typeface="+mn-ea"/>
                <a:cs typeface="Oracle Sans" panose="020B0503020204020204" pitchFamily="34" charset="0"/>
              </a:rPr>
              <a:t>即可轻松定制任何基于模板的组件的外观。</a:t>
            </a:r>
          </a:p>
        </p:txBody>
      </p:sp>
    </p:spTree>
    <p:extLst>
      <p:ext uri="{BB962C8B-B14F-4D97-AF65-F5344CB8AC3E}">
        <p14:creationId xmlns:p14="http://schemas.microsoft.com/office/powerpoint/2010/main" val="26450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B4845-0B1A-465F-ACB2-8F0BBC26EB29}"/>
              </a:ext>
            </a:extLst>
          </p:cNvPr>
          <p:cNvSpPr>
            <a:spLocks noGrp="1"/>
          </p:cNvSpPr>
          <p:nvPr>
            <p:ph type="title"/>
          </p:nvPr>
        </p:nvSpPr>
        <p:spPr/>
        <p:txBody>
          <a:bodyPr/>
          <a:lstStyle/>
          <a:p>
            <a:r>
              <a:rPr lang="zh-CN" altLang="en-US" dirty="0"/>
              <a:t>丰富的报表功能</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18</a:t>
            </a:fld>
            <a:endParaRPr lang="en-US" sz="900" dirty="0">
              <a:latin typeface="Oracle Sans Tab"/>
            </a:endParaRP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466" y="335753"/>
            <a:ext cx="10197916" cy="2352015"/>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081">
              <a:lnSpc>
                <a:spcPct val="100000"/>
              </a:lnSpc>
              <a:defRPr/>
            </a:pPr>
            <a:endParaRPr lang="zh-CN" altLang="en-US" sz="1999"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文本占位符 2">
            <a:extLst>
              <a:ext uri="{FF2B5EF4-FFF2-40B4-BE49-F238E27FC236}">
                <a16:creationId xmlns:a16="http://schemas.microsoft.com/office/drawing/2014/main" id="{010C3A35-7A9A-F3B4-395A-5146B86424D0}"/>
              </a:ext>
            </a:extLst>
          </p:cNvPr>
          <p:cNvSpPr txBox="1">
            <a:spLocks noChangeAspect="1"/>
          </p:cNvSpPr>
          <p:nvPr/>
        </p:nvSpPr>
        <p:spPr>
          <a:xfrm>
            <a:off x="757778" y="1333930"/>
            <a:ext cx="4501873" cy="4667083"/>
          </a:xfrm>
          <a:prstGeom prst="rect">
            <a:avLst/>
          </a:prstGeom>
        </p:spPr>
        <p:txBody>
          <a:bodyPr vert="horz" lIns="0" tIns="22854" rIns="0" bIns="22854"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Interactive Grid</a:t>
            </a:r>
            <a:br>
              <a:rPr lang="en-US" sz="1600" dirty="0">
                <a:solidFill>
                  <a:sysClr val="window" lastClr="FFFFFF"/>
                </a:solidFill>
                <a:latin typeface="+mn-ea"/>
              </a:rPr>
            </a:br>
            <a:r>
              <a:rPr lang="zh-CN" altLang="en-US" sz="1600" dirty="0">
                <a:solidFill>
                  <a:srgbClr val="312D2A"/>
                </a:solidFill>
                <a:latin typeface="+mn-ea"/>
              </a:rPr>
              <a:t>交互式网格，向用户提供可搜索、定制的报表</a:t>
            </a:r>
            <a:br>
              <a:rPr lang="en-US" altLang="zh-CN" sz="1600" dirty="0">
                <a:solidFill>
                  <a:sysClr val="window" lastClr="FFFFFF"/>
                </a:solidFill>
                <a:latin typeface="+mn-ea"/>
              </a:rPr>
            </a:br>
            <a:endParaRPr lang="en-US" sz="1600" dirty="0">
              <a:solidFill>
                <a:sysClr val="window" lastClr="FFFFFF"/>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Interactive Report</a:t>
            </a:r>
            <a:br>
              <a:rPr lang="en-US" sz="1600" dirty="0">
                <a:solidFill>
                  <a:srgbClr val="D1350F">
                    <a:lumMod val="60000"/>
                    <a:lumOff val="40000"/>
                  </a:srgbClr>
                </a:solidFill>
                <a:latin typeface="+mn-ea"/>
              </a:rPr>
            </a:br>
            <a:r>
              <a:rPr lang="zh-CN" altLang="en-US" sz="1600" dirty="0">
                <a:solidFill>
                  <a:srgbClr val="312D2A"/>
                </a:solidFill>
                <a:latin typeface="+mn-ea"/>
              </a:rPr>
              <a:t>交互式报表，</a:t>
            </a:r>
            <a:r>
              <a:rPr lang="en-US" altLang="zh-CN" sz="1600" dirty="0">
                <a:solidFill>
                  <a:srgbClr val="312D2A"/>
                </a:solidFill>
                <a:latin typeface="+mn-ea"/>
              </a:rPr>
              <a:t>SQL</a:t>
            </a:r>
            <a:r>
              <a:rPr lang="zh-CN" altLang="en-US" sz="1600" dirty="0">
                <a:solidFill>
                  <a:srgbClr val="312D2A"/>
                </a:solidFill>
                <a:latin typeface="+mn-ea"/>
              </a:rPr>
              <a:t>查询的格式化结果，</a:t>
            </a:r>
            <a:r>
              <a:rPr lang="en-US" altLang="zh-CN" sz="1600" dirty="0">
                <a:solidFill>
                  <a:srgbClr val="312D2A"/>
                </a:solidFill>
                <a:latin typeface="+mn-ea"/>
              </a:rPr>
              <a:t>end-user</a:t>
            </a:r>
            <a:r>
              <a:rPr lang="zh-CN" altLang="en-US" sz="1600" dirty="0">
                <a:solidFill>
                  <a:srgbClr val="312D2A"/>
                </a:solidFill>
                <a:latin typeface="+mn-ea"/>
              </a:rPr>
              <a:t>可定制布局、控制数据显示方式等</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Classic Report</a:t>
            </a:r>
            <a:br>
              <a:rPr lang="en-US" sz="1600" dirty="0">
                <a:solidFill>
                  <a:sysClr val="window" lastClr="FFFFFF"/>
                </a:solidFill>
                <a:latin typeface="+mn-ea"/>
              </a:rPr>
            </a:br>
            <a:r>
              <a:rPr lang="zh-CN" altLang="en-US" sz="1600" dirty="0">
                <a:solidFill>
                  <a:srgbClr val="312D2A"/>
                </a:solidFill>
                <a:latin typeface="+mn-ea"/>
              </a:rPr>
              <a:t>经典报表是</a:t>
            </a:r>
            <a:r>
              <a:rPr lang="en-US" altLang="zh-CN" sz="1600" dirty="0">
                <a:solidFill>
                  <a:srgbClr val="312D2A"/>
                </a:solidFill>
                <a:latin typeface="+mn-ea"/>
              </a:rPr>
              <a:t>SQL</a:t>
            </a:r>
            <a:r>
              <a:rPr lang="zh-CN" altLang="en-US" sz="1600" dirty="0">
                <a:solidFill>
                  <a:srgbClr val="312D2A"/>
                </a:solidFill>
                <a:latin typeface="+mn-ea"/>
              </a:rPr>
              <a:t>查询的格式化结果</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Report with Form</a:t>
            </a:r>
            <a:br>
              <a:rPr lang="en-US" sz="1600" dirty="0">
                <a:solidFill>
                  <a:sysClr val="window" lastClr="FFFFFF"/>
                </a:solidFill>
                <a:latin typeface="+mn-ea"/>
              </a:rPr>
            </a:br>
            <a:r>
              <a:rPr lang="zh-CN" altLang="en-US" sz="1600" dirty="0">
                <a:solidFill>
                  <a:srgbClr val="312D2A"/>
                </a:solidFill>
                <a:latin typeface="+mn-ea"/>
              </a:rPr>
              <a:t>带表单的报表，是根据某一张表上或</a:t>
            </a:r>
            <a:r>
              <a:rPr lang="en-US" altLang="zh-CN" sz="1600" dirty="0">
                <a:solidFill>
                  <a:srgbClr val="312D2A"/>
                </a:solidFill>
                <a:latin typeface="+mn-ea"/>
              </a:rPr>
              <a:t>SQL</a:t>
            </a:r>
            <a:r>
              <a:rPr lang="zh-CN" altLang="en-US" sz="1600" dirty="0">
                <a:solidFill>
                  <a:srgbClr val="312D2A"/>
                </a:solidFill>
                <a:latin typeface="+mn-ea"/>
              </a:rPr>
              <a:t>查询的结果，来创建一个报表（交互式网格 </a:t>
            </a:r>
            <a:r>
              <a:rPr lang="en-US" altLang="zh-CN" sz="1600" dirty="0">
                <a:solidFill>
                  <a:srgbClr val="312D2A"/>
                </a:solidFill>
                <a:latin typeface="+mn-ea"/>
              </a:rPr>
              <a:t>or </a:t>
            </a:r>
            <a:r>
              <a:rPr lang="zh-CN" altLang="en-US" sz="1600" dirty="0">
                <a:solidFill>
                  <a:srgbClr val="312D2A"/>
                </a:solidFill>
                <a:latin typeface="+mn-ea"/>
              </a:rPr>
              <a:t>交互式报表 </a:t>
            </a:r>
            <a:r>
              <a:rPr lang="en-US" altLang="zh-CN" sz="1600" dirty="0">
                <a:solidFill>
                  <a:srgbClr val="312D2A"/>
                </a:solidFill>
                <a:latin typeface="+mn-ea"/>
              </a:rPr>
              <a:t>or </a:t>
            </a:r>
            <a:r>
              <a:rPr lang="zh-CN" altLang="en-US" sz="1600" dirty="0">
                <a:solidFill>
                  <a:srgbClr val="312D2A"/>
                </a:solidFill>
                <a:latin typeface="+mn-ea"/>
              </a:rPr>
              <a:t>经典报告表）和表单</a:t>
            </a:r>
            <a:endParaRPr lang="en-US" sz="1600" dirty="0">
              <a:solidFill>
                <a:srgbClr val="312D2A"/>
              </a:solidFill>
              <a:latin typeface="+mn-ea"/>
            </a:endParaRPr>
          </a:p>
          <a:p>
            <a:pPr marL="142832" indent="-142832" defTabSz="457063">
              <a:spcBef>
                <a:spcPts val="500"/>
              </a:spcBef>
              <a:buFont typeface="Arial" panose="020B0604020202020204" pitchFamily="34" charset="0"/>
              <a:buChar char="•"/>
              <a:defRPr/>
            </a:pPr>
            <a:endParaRPr lang="en-US" sz="1600" dirty="0">
              <a:solidFill>
                <a:sysClr val="window" lastClr="FFFFFF"/>
              </a:solidFill>
              <a:latin typeface="+mn-ea"/>
            </a:endParaRPr>
          </a:p>
        </p:txBody>
      </p:sp>
      <p:pic>
        <p:nvPicPr>
          <p:cNvPr id="14" name="Picture 2" descr="Description of ig_editable.png follows">
            <a:extLst>
              <a:ext uri="{FF2B5EF4-FFF2-40B4-BE49-F238E27FC236}">
                <a16:creationId xmlns:a16="http://schemas.microsoft.com/office/drawing/2014/main" id="{C9167A95-934D-BBDC-1118-EE9AD0DA298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05503" y="1269235"/>
            <a:ext cx="4618453" cy="24075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6" descr="Description of rpt_classic.png follows">
            <a:extLst>
              <a:ext uri="{FF2B5EF4-FFF2-40B4-BE49-F238E27FC236}">
                <a16:creationId xmlns:a16="http://schemas.microsoft.com/office/drawing/2014/main" id="{99D39A6B-E3A1-77EB-AA59-EB2E66CB61B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41213" y="1964459"/>
            <a:ext cx="5193978" cy="2850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Description of rpt_ir.png follows">
            <a:extLst>
              <a:ext uri="{FF2B5EF4-FFF2-40B4-BE49-F238E27FC236}">
                <a16:creationId xmlns:a16="http://schemas.microsoft.com/office/drawing/2014/main" id="{A5D8FCA9-6D1E-7736-0329-BC6B664B93D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72409" y="1782588"/>
            <a:ext cx="5089136" cy="372172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8" descr="Description of report_form_ig.png follows">
            <a:extLst>
              <a:ext uri="{FF2B5EF4-FFF2-40B4-BE49-F238E27FC236}">
                <a16:creationId xmlns:a16="http://schemas.microsoft.com/office/drawing/2014/main" id="{319C5E63-6EF9-30D7-3B28-978EA519256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44314" y="2395812"/>
            <a:ext cx="5625971" cy="304846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2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0-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 fill="hold" nodeType="clickEffect">
                                  <p:stCondLst>
                                    <p:cond delay="0"/>
                                  </p:stCondLst>
                                  <p:childTnLst>
                                    <p:anim calcmode="lin" valueType="num">
                                      <p:cBhvr additive="base">
                                        <p:cTn id="35" dur="500"/>
                                        <p:tgtEl>
                                          <p:spTgt spid="18"/>
                                        </p:tgtEl>
                                        <p:attrNameLst>
                                          <p:attrName>ppt_x</p:attrName>
                                        </p:attrNameLst>
                                      </p:cBhvr>
                                      <p:tavLst>
                                        <p:tav tm="0">
                                          <p:val>
                                            <p:strVal val="ppt_x"/>
                                          </p:val>
                                        </p:tav>
                                        <p:tav tm="100000">
                                          <p:val>
                                            <p:strVal val="ppt_x"/>
                                          </p:val>
                                        </p:tav>
                                      </p:tavLst>
                                    </p:anim>
                                    <p:anim calcmode="lin" valueType="num">
                                      <p:cBhvr additive="base">
                                        <p:cTn id="36" dur="500"/>
                                        <p:tgtEl>
                                          <p:spTgt spid="18"/>
                                        </p:tgtEl>
                                        <p:attrNameLst>
                                          <p:attrName>ppt_y</p:attrName>
                                        </p:attrNameLst>
                                      </p:cBhvr>
                                      <p:tavLst>
                                        <p:tav tm="0">
                                          <p:val>
                                            <p:strVal val="ppt_y"/>
                                          </p:val>
                                        </p:tav>
                                        <p:tav tm="100000">
                                          <p:val>
                                            <p:strVal val="0-ppt_h/2"/>
                                          </p:val>
                                        </p:tav>
                                      </p:tavLst>
                                    </p:anim>
                                    <p:set>
                                      <p:cBhvr>
                                        <p:cTn id="37" dur="1" fill="hold">
                                          <p:stCondLst>
                                            <p:cond delay="499"/>
                                          </p:stCondLst>
                                        </p:cTn>
                                        <p:tgtEl>
                                          <p:spTgt spid="18"/>
                                        </p:tgtEl>
                                        <p:attrNameLst>
                                          <p:attrName>style.visibility</p:attrName>
                                        </p:attrNameLst>
                                      </p:cBhvr>
                                      <p:to>
                                        <p:strVal val="hidden"/>
                                      </p:to>
                                    </p:se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animEffect transition="in" filter="fade">
                                      <p:cBhvr>
                                        <p:cTn id="41" dur="1000"/>
                                        <p:tgtEl>
                                          <p:spTgt spid="13">
                                            <p:txEl>
                                              <p:pRg st="2" end="2"/>
                                            </p:txEl>
                                          </p:spTgt>
                                        </p:tgtEl>
                                      </p:cBhvr>
                                    </p:animEffect>
                                    <p:anim calcmode="lin" valueType="num">
                                      <p:cBhvr>
                                        <p:cTn id="4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1" fill="hold" nodeType="clickEffect">
                                  <p:stCondLst>
                                    <p:cond delay="0"/>
                                  </p:stCondLst>
                                  <p:childTnLst>
                                    <p:anim calcmode="lin" valueType="num">
                                      <p:cBhvr additive="base">
                                        <p:cTn id="52" dur="500"/>
                                        <p:tgtEl>
                                          <p:spTgt spid="15"/>
                                        </p:tgtEl>
                                        <p:attrNameLst>
                                          <p:attrName>ppt_x</p:attrName>
                                        </p:attrNameLst>
                                      </p:cBhvr>
                                      <p:tavLst>
                                        <p:tav tm="0">
                                          <p:val>
                                            <p:strVal val="ppt_x"/>
                                          </p:val>
                                        </p:tav>
                                        <p:tav tm="100000">
                                          <p:val>
                                            <p:strVal val="ppt_x"/>
                                          </p:val>
                                        </p:tav>
                                      </p:tavLst>
                                    </p:anim>
                                    <p:anim calcmode="lin" valueType="num">
                                      <p:cBhvr additive="base">
                                        <p:cTn id="53" dur="500"/>
                                        <p:tgtEl>
                                          <p:spTgt spid="15"/>
                                        </p:tgtEl>
                                        <p:attrNameLst>
                                          <p:attrName>ppt_y</p:attrName>
                                        </p:attrNameLst>
                                      </p:cBhvr>
                                      <p:tavLst>
                                        <p:tav tm="0">
                                          <p:val>
                                            <p:strVal val="ppt_y"/>
                                          </p:val>
                                        </p:tav>
                                        <p:tav tm="100000">
                                          <p:val>
                                            <p:strVal val="0-ppt_h/2"/>
                                          </p:val>
                                        </p:tav>
                                      </p:tavLst>
                                    </p:anim>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nodeType="afterEffect">
                                  <p:stCondLst>
                                    <p:cond delay="0"/>
                                  </p:stCondLst>
                                  <p:childTnLst>
                                    <p:set>
                                      <p:cBhvr>
                                        <p:cTn id="57" dur="1" fill="hold">
                                          <p:stCondLst>
                                            <p:cond delay="0"/>
                                          </p:stCondLst>
                                        </p:cTn>
                                        <p:tgtEl>
                                          <p:spTgt spid="13">
                                            <p:txEl>
                                              <p:pRg st="3" end="3"/>
                                            </p:txEl>
                                          </p:spTgt>
                                        </p:tgtEl>
                                        <p:attrNameLst>
                                          <p:attrName>style.visibility</p:attrName>
                                        </p:attrNameLst>
                                      </p:cBhvr>
                                      <p:to>
                                        <p:strVal val="visible"/>
                                      </p:to>
                                    </p:set>
                                    <p:animEffect transition="in" filter="fade">
                                      <p:cBhvr>
                                        <p:cTn id="58" dur="1000"/>
                                        <p:tgtEl>
                                          <p:spTgt spid="13">
                                            <p:txEl>
                                              <p:pRg st="3" end="3"/>
                                            </p:txEl>
                                          </p:spTgt>
                                        </p:tgtEl>
                                      </p:cBhvr>
                                    </p:animEffect>
                                    <p:anim calcmode="lin" valueType="num">
                                      <p:cBhvr>
                                        <p:cTn id="5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2" presetClass="entr" presetSubtype="4"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12"/>
          </p:nvPr>
        </p:nvSpPr>
        <p:spPr>
          <a:xfrm>
            <a:off x="762149" y="6446779"/>
            <a:ext cx="365641" cy="365641"/>
          </a:xfrm>
        </p:spPr>
        <p:txBody>
          <a:bodyPr/>
          <a:lstStyle/>
          <a:p>
            <a:pPr defTabSz="914081"/>
            <a:fld id="{345D60D9-5372-5F40-9443-0F9AE5BDC3C8}" type="slidenum">
              <a:rPr lang="en-US">
                <a:latin typeface="Oracle Sans Tab"/>
              </a:rPr>
              <a:pPr defTabSz="914081"/>
              <a:t>19</a:t>
            </a:fld>
            <a:endParaRPr lang="en-US" dirty="0">
              <a:latin typeface="Oracle Sans Tab"/>
            </a:endParaRPr>
          </a:p>
        </p:txBody>
      </p:sp>
      <p:sp>
        <p:nvSpPr>
          <p:cNvPr id="7" name="object 7"/>
          <p:cNvSpPr txBox="1">
            <a:spLocks noGrp="1"/>
          </p:cNvSpPr>
          <p:nvPr>
            <p:ph type="title" idx="4294967295"/>
          </p:nvPr>
        </p:nvSpPr>
        <p:spPr>
          <a:xfrm>
            <a:off x="570017" y="636546"/>
            <a:ext cx="9955147" cy="381511"/>
          </a:xfrm>
          <a:prstGeom prst="rect">
            <a:avLst/>
          </a:prstGeom>
        </p:spPr>
        <p:txBody>
          <a:bodyPr vert="horz" wrap="square" lIns="0" tIns="12061" rIns="0" bIns="0" rtlCol="0" anchor="b">
            <a:spAutoFit/>
          </a:bodyPr>
          <a:lstStyle/>
          <a:p>
            <a:pPr marL="12696">
              <a:lnSpc>
                <a:spcPct val="100000"/>
              </a:lnSpc>
              <a:spcBef>
                <a:spcPts val="95"/>
              </a:spcBef>
            </a:pPr>
            <a:r>
              <a:rPr lang="zh-CN" altLang="en-US" sz="2400" dirty="0">
                <a:latin typeface="+mn-ea"/>
                <a:cs typeface="Oracle Sans" panose="020B0503020204020204" pitchFamily="34" charset="0"/>
              </a:rPr>
              <a:t>交互式</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报表</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网格</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可快速将数据转化为信息</a:t>
            </a:r>
            <a:endParaRPr lang="en-US" sz="1800" b="0" spc="-5" dirty="0">
              <a:latin typeface="+mn-ea"/>
              <a:cs typeface="Oracle Sans" panose="020B0503020204020204" pitchFamily="34" charset="0"/>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5" name="图片 4">
            <a:extLst>
              <a:ext uri="{FF2B5EF4-FFF2-40B4-BE49-F238E27FC236}">
                <a16:creationId xmlns:a16="http://schemas.microsoft.com/office/drawing/2014/main" id="{8B02C595-423E-F56D-C0FD-7E4C5074A506}"/>
              </a:ext>
            </a:extLst>
          </p:cNvPr>
          <p:cNvPicPr>
            <a:picLocks noChangeAspect="1"/>
          </p:cNvPicPr>
          <p:nvPr/>
        </p:nvPicPr>
        <p:blipFill>
          <a:blip r:embed="rId3"/>
          <a:stretch>
            <a:fillRect/>
          </a:stretch>
        </p:blipFill>
        <p:spPr>
          <a:xfrm>
            <a:off x="5904697" y="1261201"/>
            <a:ext cx="5758500" cy="5046673"/>
          </a:xfrm>
          <a:prstGeom prst="rect">
            <a:avLst/>
          </a:prstGeom>
        </p:spPr>
      </p:pic>
      <p:sp>
        <p:nvSpPr>
          <p:cNvPr id="17" name="文本框 16">
            <a:extLst>
              <a:ext uri="{FF2B5EF4-FFF2-40B4-BE49-F238E27FC236}">
                <a16:creationId xmlns:a16="http://schemas.microsoft.com/office/drawing/2014/main" id="{546C8A4D-1A1F-C00B-3884-DB41B51E06E2}"/>
              </a:ext>
            </a:extLst>
          </p:cNvPr>
          <p:cNvSpPr txBox="1"/>
          <p:nvPr/>
        </p:nvSpPr>
        <p:spPr>
          <a:xfrm>
            <a:off x="246049" y="1256904"/>
            <a:ext cx="5658649" cy="4951028"/>
          </a:xfrm>
          <a:prstGeom prst="rect">
            <a:avLst/>
          </a:prstGeom>
          <a:noFill/>
        </p:spPr>
        <p:txBody>
          <a:bodyPr wrap="square">
            <a:spAutoFit/>
          </a:bodyPr>
          <a:lstStyle/>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搜索、筛选和查找</a:t>
            </a:r>
          </a:p>
          <a:p>
            <a:pPr marL="229325">
              <a:lnSpc>
                <a:spcPct val="150000"/>
              </a:lnSpc>
            </a:pPr>
            <a:r>
              <a:rPr lang="zh-CN" altLang="en-US" sz="1600" dirty="0">
                <a:latin typeface="+mn-ea"/>
                <a:cs typeface="Oracle Sans" panose="020B0503020204020204" pitchFamily="34" charset="0"/>
              </a:rPr>
              <a:t>通过快速搜索和高级筛选，用户可以轻松快捷地找到他们正在查找的信息；</a:t>
            </a:r>
            <a:endParaRPr lang="en-US" altLang="zh-CN" sz="16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量身定制</a:t>
            </a:r>
          </a:p>
          <a:p>
            <a:pPr marL="229325">
              <a:lnSpc>
                <a:spcPct val="150000"/>
              </a:lnSpc>
            </a:pPr>
            <a:r>
              <a:rPr lang="zh-CN" altLang="en-US" sz="1600" dirty="0">
                <a:latin typeface="+mn-ea"/>
                <a:cs typeface="Oracle Sans" panose="020B0503020204020204" pitchFamily="34" charset="0"/>
              </a:rPr>
              <a:t>通过应用简单格式（例如，排序，使用控制中断对数据进行分组），并通过使用定制突出显示、计算或聚合来扩充数据，可以全面地定制报表；或者，使用图表、分组方式和透视视图，以全新的方式查看数据；</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可保存的定制报表</a:t>
            </a:r>
          </a:p>
          <a:p>
            <a:pPr marL="229325">
              <a:lnSpc>
                <a:spcPct val="150000"/>
              </a:lnSpc>
            </a:pPr>
            <a:r>
              <a:rPr lang="zh-CN" altLang="en-US" sz="1600" dirty="0">
                <a:latin typeface="+mn-ea"/>
                <a:cs typeface="Oracle Sans" panose="020B0503020204020204" pitchFamily="34" charset="0"/>
              </a:rPr>
              <a:t>您不需要每次都应用这些定制和筛选器 </a:t>
            </a:r>
            <a:r>
              <a:rPr lang="en-US" altLang="zh-CN" sz="1600" dirty="0">
                <a:latin typeface="+mn-ea"/>
                <a:cs typeface="Oracle Sans" panose="020B0503020204020204" pitchFamily="34" charset="0"/>
              </a:rPr>
              <a:t>— </a:t>
            </a:r>
            <a:r>
              <a:rPr lang="zh-CN" altLang="en-US" sz="1600" dirty="0">
                <a:latin typeface="+mn-ea"/>
                <a:cs typeface="Oracle Sans" panose="020B0503020204020204" pitchFamily="34" charset="0"/>
              </a:rPr>
              <a:t>只需保存报表，系统将会记住您的所有定制，以供您下次访问时使用。您可以选择以私密方式保存报表（将仅供您自己查看），或者以公开方式保存报表（将可由其他人查看）；</a:t>
            </a:r>
          </a:p>
        </p:txBody>
      </p:sp>
    </p:spTree>
    <p:extLst>
      <p:ext uri="{BB962C8B-B14F-4D97-AF65-F5344CB8AC3E}">
        <p14:creationId xmlns:p14="http://schemas.microsoft.com/office/powerpoint/2010/main" val="428221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chemeClr val="bg1">
                    <a:lumMod val="10000"/>
                  </a:schemeClr>
                </a:solidFill>
              </a:rPr>
              <a:t>会议日程</a:t>
            </a:r>
            <a:endParaRPr lang="en-US" altLang="zh-CN" sz="2400" dirty="0">
              <a:solidFill>
                <a:schemeClr val="bg1">
                  <a:lumMod val="10000"/>
                </a:schemeClr>
              </a:solidFill>
            </a:endParaRPr>
          </a:p>
        </p:txBody>
      </p:sp>
      <p:sp>
        <p:nvSpPr>
          <p:cNvPr id="9" name="Rectangle 8">
            <a:extLst>
              <a:ext uri="{FF2B5EF4-FFF2-40B4-BE49-F238E27FC236}">
                <a16:creationId xmlns:a16="http://schemas.microsoft.com/office/drawing/2014/main" id="{45D2607D-3523-45AD-BC6F-2D7860CE435F}"/>
              </a:ext>
            </a:extLst>
          </p:cNvPr>
          <p:cNvSpPr/>
          <p:nvPr/>
        </p:nvSpPr>
        <p:spPr>
          <a:xfrm>
            <a:off x="768675" y="2251946"/>
            <a:ext cx="9460739" cy="3576877"/>
          </a:xfrm>
          <a:prstGeom prst="rect">
            <a:avLst/>
          </a:prstGeom>
        </p:spPr>
        <p:txBody>
          <a:bodyPr wrap="square">
            <a:spAutoFit/>
          </a:bodyPr>
          <a:lstStyle/>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Oracle </a:t>
            </a:r>
            <a:r>
              <a:rPr lang="zh-CN" altLang="en-US" sz="2000" dirty="0">
                <a:solidFill>
                  <a:schemeClr val="bg1">
                    <a:lumMod val="10000"/>
                  </a:schemeClr>
                </a:solidFill>
                <a:latin typeface="+mn-ea"/>
              </a:rPr>
              <a:t>低代码平台</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介绍</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功能详解</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典型应用场景</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客户案例</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认识</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工作区</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资源</a:t>
            </a:r>
            <a:endParaRPr lang="en-US" altLang="zh-CN" sz="2000" dirty="0">
              <a:solidFill>
                <a:schemeClr val="bg1">
                  <a:lumMod val="10000"/>
                </a:schemeClr>
              </a:solidFill>
              <a:latin typeface="+mn-ea"/>
            </a:endParaRPr>
          </a:p>
        </p:txBody>
      </p:sp>
      <p:sp>
        <p:nvSpPr>
          <p:cNvPr id="7" name="Footer Placeholder 6">
            <a:extLst>
              <a:ext uri="{FF2B5EF4-FFF2-40B4-BE49-F238E27FC236}">
                <a16:creationId xmlns:a16="http://schemas.microsoft.com/office/drawing/2014/main" id="{B57E4A70-0068-7FD7-848A-C47B84304CFB}"/>
              </a:ext>
            </a:extLst>
          </p:cNvPr>
          <p:cNvSpPr>
            <a:spLocks noGrp="1"/>
          </p:cNvSpPr>
          <p:nvPr>
            <p:ph type="ftr" sz="quarter" idx="15"/>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8722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5FD01-EDAD-4F0A-B9AE-5FFEAFE793D4}"/>
              </a:ext>
            </a:extLst>
          </p:cNvPr>
          <p:cNvSpPr>
            <a:spLocks noGrp="1"/>
          </p:cNvSpPr>
          <p:nvPr>
            <p:ph type="title"/>
          </p:nvPr>
        </p:nvSpPr>
        <p:spPr/>
        <p:txBody>
          <a:bodyPr/>
          <a:lstStyle/>
          <a:p>
            <a:pPr defTabSz="914081">
              <a:lnSpc>
                <a:spcPct val="100000"/>
              </a:lnSpc>
            </a:pPr>
            <a:r>
              <a:rPr lang="zh-CN" altLang="en-US" sz="2400" b="1" dirty="0">
                <a:latin typeface="+mn-ea"/>
                <a:ea typeface="+mn-ea"/>
                <a:cs typeface="Oracle Sans" panose="020B0503020204020204" pitchFamily="34" charset="0"/>
              </a:rPr>
              <a:t>强大的绘制图表功能</a:t>
            </a:r>
            <a:endParaRPr lang="zh-CN" altLang="en-US"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dirty="0"/>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20</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23" name="图片 22">
            <a:extLst>
              <a:ext uri="{FF2B5EF4-FFF2-40B4-BE49-F238E27FC236}">
                <a16:creationId xmlns:a16="http://schemas.microsoft.com/office/drawing/2014/main" id="{B8D7609C-1D98-A6D8-3B75-F859FA75250C}"/>
              </a:ext>
            </a:extLst>
          </p:cNvPr>
          <p:cNvPicPr>
            <a:picLocks noChangeAspect="1"/>
          </p:cNvPicPr>
          <p:nvPr/>
        </p:nvPicPr>
        <p:blipFill>
          <a:blip r:embed="rId3"/>
          <a:stretch>
            <a:fillRect/>
          </a:stretch>
        </p:blipFill>
        <p:spPr>
          <a:xfrm>
            <a:off x="6084494" y="1152722"/>
            <a:ext cx="5985026" cy="5155849"/>
          </a:xfrm>
          <a:prstGeom prst="rect">
            <a:avLst/>
          </a:prstGeom>
        </p:spPr>
      </p:pic>
      <p:sp>
        <p:nvSpPr>
          <p:cNvPr id="24" name="文本框 23">
            <a:extLst>
              <a:ext uri="{FF2B5EF4-FFF2-40B4-BE49-F238E27FC236}">
                <a16:creationId xmlns:a16="http://schemas.microsoft.com/office/drawing/2014/main" id="{CFA9C31A-F89B-FD8F-B996-2C343560D0BD}"/>
              </a:ext>
            </a:extLst>
          </p:cNvPr>
          <p:cNvSpPr txBox="1"/>
          <p:nvPr/>
        </p:nvSpPr>
        <p:spPr>
          <a:xfrm>
            <a:off x="345339" y="1222471"/>
            <a:ext cx="5757470" cy="5016349"/>
          </a:xfrm>
          <a:prstGeom prst="rect">
            <a:avLst/>
          </a:prstGeom>
          <a:noFill/>
        </p:spPr>
        <p:txBody>
          <a:bodyPr wrap="square">
            <a:spAutoFit/>
          </a:bodyPr>
          <a:lstStyle/>
          <a:p>
            <a:pPr defTabSz="228531">
              <a:lnSpc>
                <a:spcPct val="130000"/>
              </a:lnSpc>
              <a:spcBef>
                <a:spcPts val="150"/>
              </a:spcBef>
              <a:defRPr/>
            </a:pPr>
            <a:r>
              <a:rPr lang="zh-CN" altLang="en-US" sz="1600" dirty="0">
                <a:solidFill>
                  <a:srgbClr val="312D2A"/>
                </a:solidFill>
                <a:latin typeface="+mn-ea"/>
                <a:cs typeface="Oracle Sans" panose="020B0503020204020204" pitchFamily="34" charset="0"/>
              </a:rPr>
              <a:t>体验 </a:t>
            </a:r>
            <a:r>
              <a:rPr lang="en" altLang="zh-CN" sz="1600" dirty="0">
                <a:solidFill>
                  <a:srgbClr val="312D2A"/>
                </a:solidFill>
                <a:latin typeface="+mn-ea"/>
                <a:cs typeface="Oracle Sans" panose="020B0503020204020204" pitchFamily="34" charset="0"/>
              </a:rPr>
              <a:t>Application Express </a:t>
            </a:r>
            <a:r>
              <a:rPr lang="zh-CN" altLang="en-US" sz="1600" dirty="0">
                <a:solidFill>
                  <a:srgbClr val="312D2A"/>
                </a:solidFill>
                <a:latin typeface="+mn-ea"/>
                <a:cs typeface="Oracle Sans" panose="020B0503020204020204" pitchFamily="34" charset="0"/>
              </a:rPr>
              <a:t>中由 </a:t>
            </a:r>
            <a:r>
              <a:rPr lang="en" altLang="zh-CN" sz="1600" dirty="0">
                <a:solidFill>
                  <a:srgbClr val="312D2A"/>
                </a:solidFill>
                <a:latin typeface="+mn-ea"/>
                <a:cs typeface="Oracle Sans" panose="020B0503020204020204" pitchFamily="34" charset="0"/>
              </a:rPr>
              <a:t>Oracle JET </a:t>
            </a:r>
            <a:r>
              <a:rPr lang="zh-CN" altLang="en-US" sz="1600" dirty="0">
                <a:solidFill>
                  <a:srgbClr val="312D2A"/>
                </a:solidFill>
                <a:latin typeface="+mn-ea"/>
                <a:cs typeface="Oracle Sans" panose="020B0503020204020204" pitchFamily="34" charset="0"/>
              </a:rPr>
              <a:t>提供支持的强大图表和可视化功能。您可以轻松向应用中添加美观、快速、高度可定制、易访问且极其多样性的图表。</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自适应</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这些图表与 </a:t>
            </a:r>
            <a:r>
              <a:rPr lang="en" altLang="zh-CN" sz="1600" dirty="0">
                <a:solidFill>
                  <a:srgbClr val="312D2A"/>
                </a:solidFill>
                <a:latin typeface="+mn-ea"/>
                <a:cs typeface="Oracle Sans" panose="020B0503020204020204" pitchFamily="34" charset="0"/>
              </a:rPr>
              <a:t>HTML5 </a:t>
            </a:r>
            <a:r>
              <a:rPr lang="zh-CN" altLang="en-US" sz="1600" dirty="0">
                <a:solidFill>
                  <a:srgbClr val="312D2A"/>
                </a:solidFill>
                <a:latin typeface="+mn-ea"/>
                <a:cs typeface="Oracle Sans" panose="020B0503020204020204" pitchFamily="34" charset="0"/>
              </a:rPr>
              <a:t>完全兼容，可以在任何现代浏览器上使用，而不用考虑平台、屏幕大小或功能。</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高度可定制</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通过使用范围广泛的</a:t>
            </a:r>
            <a:r>
              <a:rPr lang="zh-CN" altLang="en-US" sz="1600" dirty="0">
                <a:solidFill>
                  <a:schemeClr val="accent5"/>
                </a:solidFill>
                <a:latin typeface="+mn-ea"/>
                <a:cs typeface="Oracle Sans" panose="020B0503020204020204" pitchFamily="34" charset="0"/>
              </a:rPr>
              <a:t>声明式图表属性</a:t>
            </a:r>
            <a:r>
              <a:rPr lang="zh-CN" altLang="en-US" sz="1600" dirty="0">
                <a:solidFill>
                  <a:srgbClr val="312D2A"/>
                </a:solidFill>
                <a:latin typeface="+mn-ea"/>
                <a:cs typeface="Oracle Sans" panose="020B0503020204020204" pitchFamily="34" charset="0"/>
              </a:rPr>
              <a:t>，您可以灵活地定制图表，让应用具备更出色的可视化特性，从而有助于将操作数据转换为具体可行的信息。</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范围广泛</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图表提供了许多种可视化数据集的方式，包括条形图、线形图、面积图、范围图、组合图、散点图、气泡图、极线图、锥体图、雷达图、饼图、圆环图、漏斗图、刻度盘图、股价图和甘特图。</a:t>
            </a:r>
          </a:p>
        </p:txBody>
      </p:sp>
    </p:spTree>
    <p:extLst>
      <p:ext uri="{BB962C8B-B14F-4D97-AF65-F5344CB8AC3E}">
        <p14:creationId xmlns:p14="http://schemas.microsoft.com/office/powerpoint/2010/main" val="25310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A81ED-881A-4991-BD6E-21827CCE8577}"/>
              </a:ext>
            </a:extLst>
          </p:cNvPr>
          <p:cNvSpPr>
            <a:spLocks noGrp="1"/>
          </p:cNvSpPr>
          <p:nvPr>
            <p:ph type="title"/>
          </p:nvPr>
        </p:nvSpPr>
        <p:spPr>
          <a:xfrm>
            <a:off x="760277" y="220821"/>
            <a:ext cx="10668269" cy="822960"/>
          </a:xfrm>
        </p:spPr>
        <p:txBody>
          <a:bodyPr/>
          <a:lstStyle/>
          <a:p>
            <a:r>
              <a:rPr lang="en-US" altLang="zh-CN" dirty="0"/>
              <a:t>APEX</a:t>
            </a:r>
            <a:r>
              <a:rPr lang="zh-CN" altLang="en-US" dirty="0"/>
              <a:t>插件世界</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21</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3" name="图片 12">
            <a:extLst>
              <a:ext uri="{FF2B5EF4-FFF2-40B4-BE49-F238E27FC236}">
                <a16:creationId xmlns:a16="http://schemas.microsoft.com/office/drawing/2014/main" id="{2F6F6FE0-8586-FD9E-4A4C-A81AD0DCE257}"/>
              </a:ext>
            </a:extLst>
          </p:cNvPr>
          <p:cNvPicPr>
            <a:picLocks noChangeAspect="1"/>
          </p:cNvPicPr>
          <p:nvPr/>
        </p:nvPicPr>
        <p:blipFill>
          <a:blip r:embed="rId3"/>
          <a:stretch>
            <a:fillRect/>
          </a:stretch>
        </p:blipFill>
        <p:spPr>
          <a:xfrm>
            <a:off x="4206934" y="1614297"/>
            <a:ext cx="7673881" cy="3869952"/>
          </a:xfrm>
          <a:prstGeom prst="rect">
            <a:avLst/>
          </a:prstGeom>
        </p:spPr>
      </p:pic>
      <p:sp>
        <p:nvSpPr>
          <p:cNvPr id="14" name="文本框 13">
            <a:extLst>
              <a:ext uri="{FF2B5EF4-FFF2-40B4-BE49-F238E27FC236}">
                <a16:creationId xmlns:a16="http://schemas.microsoft.com/office/drawing/2014/main" id="{20C89634-C5C3-B99F-A5F6-2A702CBE09C5}"/>
              </a:ext>
            </a:extLst>
          </p:cNvPr>
          <p:cNvSpPr txBox="1"/>
          <p:nvPr/>
        </p:nvSpPr>
        <p:spPr>
          <a:xfrm>
            <a:off x="462209" y="1835679"/>
            <a:ext cx="3649467" cy="1015663"/>
          </a:xfrm>
          <a:prstGeom prst="rect">
            <a:avLst/>
          </a:prstGeom>
          <a:noFill/>
        </p:spPr>
        <p:txBody>
          <a:bodyPr wrap="square">
            <a:spAutoFit/>
          </a:bodyPr>
          <a:lstStyle/>
          <a:p>
            <a:pPr defTabSz="228531">
              <a:defRPr/>
            </a:pPr>
            <a:r>
              <a:rPr kumimoji="0" lang="zh-CN" altLang="en-US" sz="2000" b="0" i="0" u="none" strike="noStrike" kern="1200" cap="none" spc="0" normalizeH="0" baseline="0" noProof="0" dirty="0">
                <a:ln>
                  <a:noFill/>
                </a:ln>
                <a:solidFill>
                  <a:srgbClr val="312D2A"/>
                </a:solidFill>
                <a:effectLst/>
                <a:uLnTx/>
                <a:uFillTx/>
                <a:ea typeface="SimSun" panose="02010600030101010101" pitchFamily="2" charset="-122"/>
                <a:cs typeface="Oracle Sans" panose="020B0503020204020204" pitchFamily="34" charset="0"/>
              </a:rPr>
              <a:t>插件使您能够使用平台本身不可用的自定义功能来扩展您的 APEX 应用程序。</a:t>
            </a:r>
          </a:p>
        </p:txBody>
      </p:sp>
    </p:spTree>
    <p:extLst>
      <p:ext uri="{BB962C8B-B14F-4D97-AF65-F5344CB8AC3E}">
        <p14:creationId xmlns:p14="http://schemas.microsoft.com/office/powerpoint/2010/main" val="29101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061" rIns="0" bIns="0" rtlCol="0" anchor="b">
            <a:spAutoFit/>
          </a:bodyPr>
          <a:lstStyle/>
          <a:p>
            <a:pPr>
              <a:lnSpc>
                <a:spcPct val="100000"/>
              </a:lnSpc>
            </a:pPr>
            <a:r>
              <a:rPr lang="en" altLang="zh-CN" sz="2799" dirty="0">
                <a:latin typeface="+mn-ea"/>
                <a:cs typeface="Oracle Sans" panose="020B0503020204020204" pitchFamily="34" charset="0"/>
              </a:rPr>
              <a:t>APEX + Workflow (</a:t>
            </a:r>
            <a:r>
              <a:rPr lang="zh-CN" altLang="en-US" sz="2799" dirty="0">
                <a:latin typeface="+mn-ea"/>
                <a:cs typeface="Oracle Sans" panose="020B0503020204020204" pitchFamily="34" charset="0"/>
              </a:rPr>
              <a:t>审批工作流</a:t>
            </a:r>
            <a:r>
              <a:rPr lang="en-US" altLang="zh-CN" sz="2799" dirty="0">
                <a:latin typeface="+mn-ea"/>
                <a:cs typeface="Oracle Sans" panose="020B0503020204020204" pitchFamily="34" charset="0"/>
              </a:rPr>
              <a:t>)</a:t>
            </a:r>
            <a:endParaRPr lang="en-US" sz="2799" dirty="0">
              <a:latin typeface="+mn-ea"/>
              <a:cs typeface="Oracle Sans" panose="020B0503020204020204" pitchFamily="34" charset="0"/>
            </a:endParaRPr>
          </a:p>
        </p:txBody>
      </p:sp>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47"/>
          </p:nvPr>
        </p:nvSpPr>
        <p:spPr/>
        <p:txBody>
          <a:bodyPr/>
          <a:lstStyle/>
          <a:p>
            <a:pPr defTabSz="914081"/>
            <a:fld id="{345D60D9-5372-5F40-9443-0F9AE5BDC3C8}" type="slidenum">
              <a:rPr lang="en-US">
                <a:latin typeface="Oracle Sans Tab"/>
              </a:rPr>
              <a:pPr defTabSz="914081"/>
              <a:t>22</a:t>
            </a:fld>
            <a:endParaRPr lang="en-US" dirty="0">
              <a:latin typeface="Oracle Sans Tab"/>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4098" name="Picture 2" descr="Example Process running">
            <a:extLst>
              <a:ext uri="{FF2B5EF4-FFF2-40B4-BE49-F238E27FC236}">
                <a16:creationId xmlns:a16="http://schemas.microsoft.com/office/drawing/2014/main" id="{57EF13EA-806C-BD58-F285-81675ED1574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58424" y="1555588"/>
            <a:ext cx="6162975" cy="34585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6B11D5C-D4AF-CE4A-948E-3A64A23D8A80}"/>
              </a:ext>
            </a:extLst>
          </p:cNvPr>
          <p:cNvSpPr txBox="1"/>
          <p:nvPr/>
        </p:nvSpPr>
        <p:spPr>
          <a:xfrm>
            <a:off x="580852" y="1555588"/>
            <a:ext cx="4862964" cy="4300442"/>
          </a:xfrm>
          <a:prstGeom prst="rect">
            <a:avLst/>
          </a:prstGeom>
          <a:noFill/>
        </p:spPr>
        <p:txBody>
          <a:bodyPr wrap="square">
            <a:spAutoFit/>
          </a:bodyPr>
          <a:lstStyle/>
          <a:p>
            <a:pPr>
              <a:lnSpc>
                <a:spcPct val="150000"/>
              </a:lnSpc>
              <a:spcBef>
                <a:spcPts val="150"/>
              </a:spcBef>
            </a:pPr>
            <a:r>
              <a:rPr lang="zh-CN" altLang="en-US" sz="1600" dirty="0">
                <a:latin typeface="+mn-ea"/>
              </a:rPr>
              <a:t>根据</a:t>
            </a:r>
            <a:r>
              <a:rPr lang="en" altLang="zh-CN" sz="1600" dirty="0">
                <a:latin typeface="+mn-ea"/>
              </a:rPr>
              <a:t>BPMN 2.0</a:t>
            </a:r>
            <a:r>
              <a:rPr lang="zh-CN" altLang="en-US" sz="1600" dirty="0">
                <a:latin typeface="+mn-ea"/>
              </a:rPr>
              <a:t>标准建模和运行流程；</a:t>
            </a:r>
            <a:endParaRPr lang="en-US" altLang="zh-CN" sz="1600" dirty="0">
              <a:latin typeface="+mn-ea"/>
            </a:endParaRPr>
          </a:p>
          <a:p>
            <a:pPr>
              <a:lnSpc>
                <a:spcPct val="150000"/>
              </a:lnSpc>
              <a:spcBef>
                <a:spcPts val="150"/>
              </a:spcBef>
            </a:pPr>
            <a:r>
              <a:rPr lang="zh-CN" altLang="en-US" sz="1600" dirty="0">
                <a:latin typeface="+mn-ea"/>
              </a:rPr>
              <a:t>可以与支持 </a:t>
            </a:r>
            <a:r>
              <a:rPr lang="en" altLang="zh-CN" sz="1600" dirty="0">
                <a:latin typeface="+mn-ea"/>
              </a:rPr>
              <a:t>BPMN </a:t>
            </a:r>
            <a:r>
              <a:rPr lang="zh-CN" altLang="en-US" sz="1600" dirty="0">
                <a:latin typeface="+mn-ea"/>
              </a:rPr>
              <a:t>的外部流程自动化系统结合使用；</a:t>
            </a:r>
            <a:endParaRPr lang="en-US" altLang="zh-CN" sz="1600" dirty="0">
              <a:latin typeface="+mn-ea"/>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OCI </a:t>
            </a:r>
            <a:r>
              <a:rPr lang="zh-CN" altLang="en-US" sz="1600" b="1" dirty="0">
                <a:latin typeface="+mn-ea"/>
                <a:cs typeface="Oracle Sans" panose="020B0503020204020204" pitchFamily="34" charset="0"/>
              </a:rPr>
              <a:t>流程自动化 </a:t>
            </a:r>
            <a:r>
              <a:rPr lang="en-US" altLang="zh-CN" sz="1600" b="1" dirty="0">
                <a:latin typeface="+mn-ea"/>
                <a:cs typeface="Oracle Sans" panose="020B0503020204020204" pitchFamily="34" charset="0"/>
              </a:rPr>
              <a:t>(</a:t>
            </a:r>
            <a:r>
              <a:rPr lang="en" altLang="zh-CN" sz="1600" b="1" dirty="0">
                <a:latin typeface="+mn-ea"/>
                <a:cs typeface="Oracle Sans" panose="020B0503020204020204" pitchFamily="34" charset="0"/>
              </a:rPr>
              <a:t>OPA) </a:t>
            </a:r>
            <a:r>
              <a:rPr lang="zh-CN" altLang="en-US" sz="1600" b="1" dirty="0">
                <a:latin typeface="+mn-ea"/>
                <a:cs typeface="Oracle Sans" panose="020B0503020204020204" pitchFamily="34" charset="0"/>
              </a:rPr>
              <a:t>服务</a:t>
            </a:r>
          </a:p>
          <a:p>
            <a:pPr marL="229325">
              <a:lnSpc>
                <a:spcPct val="150000"/>
              </a:lnSpc>
            </a:pPr>
            <a:r>
              <a:rPr lang="en" altLang="zh-CN" sz="1200" dirty="0">
                <a:latin typeface="+mn-ea"/>
                <a:cs typeface="Oracle Sans" panose="020B0503020204020204" pitchFamily="34" charset="0"/>
              </a:rPr>
              <a:t>OPA </a:t>
            </a:r>
            <a:r>
              <a:rPr lang="zh-CN" altLang="en-US" sz="1200" dirty="0">
                <a:latin typeface="+mn-ea"/>
                <a:cs typeface="Oracle Sans" panose="020B0503020204020204" pitchFamily="34" charset="0"/>
              </a:rPr>
              <a:t>是一种原生服务，可供开发人员和业务专家快速自动执行审批工作流。</a:t>
            </a:r>
            <a:endParaRPr lang="en-US" altLang="zh-CN" sz="12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APEX </a:t>
            </a:r>
            <a:r>
              <a:rPr lang="zh-CN" altLang="en-US" sz="1600" b="1" dirty="0">
                <a:latin typeface="+mn-ea"/>
                <a:cs typeface="Oracle Sans" panose="020B0503020204020204" pitchFamily="34" charset="0"/>
              </a:rPr>
              <a:t>流</a:t>
            </a:r>
          </a:p>
          <a:p>
            <a:pPr marL="229325">
              <a:lnSpc>
                <a:spcPct val="150000"/>
              </a:lnSpc>
            </a:pP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流是对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的开源扩展，它由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社区开发，并得到 </a:t>
            </a:r>
            <a:r>
              <a:rPr lang="en" altLang="zh-CN" sz="1200" dirty="0">
                <a:latin typeface="+mn-ea"/>
                <a:cs typeface="Oracle Sans" panose="020B0503020204020204" pitchFamily="34" charset="0"/>
              </a:rPr>
              <a:t>Oracle </a:t>
            </a:r>
            <a:r>
              <a:rPr lang="zh-CN" altLang="en-US" sz="1200" dirty="0">
                <a:latin typeface="+mn-ea"/>
                <a:cs typeface="Oracle Sans" panose="020B0503020204020204" pitchFamily="34" charset="0"/>
              </a:rPr>
              <a:t>的支持和帮助。可以使用它对 </a:t>
            </a:r>
            <a:r>
              <a:rPr lang="en" altLang="zh-CN" sz="1200" dirty="0">
                <a:latin typeface="+mn-ea"/>
                <a:cs typeface="Oracle Sans" panose="020B0503020204020204" pitchFamily="34" charset="0"/>
              </a:rPr>
              <a:t>BPMN </a:t>
            </a:r>
            <a:r>
              <a:rPr lang="zh-CN" altLang="en-US" sz="1200" dirty="0">
                <a:latin typeface="+mn-ea"/>
                <a:cs typeface="Oracle Sans" panose="020B0503020204020204" pitchFamily="34" charset="0"/>
              </a:rPr>
              <a:t>业务流程进行建模，在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中开发流程步骤，并监视通过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流应用运行的流程。</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第三方流程自动化</a:t>
            </a:r>
          </a:p>
          <a:p>
            <a:pPr marL="229325">
              <a:lnSpc>
                <a:spcPct val="150000"/>
              </a:lnSpc>
            </a:pPr>
            <a:r>
              <a:rPr lang="zh-CN" altLang="en-US" sz="1200" dirty="0">
                <a:latin typeface="+mn-ea"/>
                <a:cs typeface="Oracle Sans" panose="020B0503020204020204" pitchFamily="34" charset="0"/>
              </a:rPr>
              <a:t>通过使用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端点、启用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的 </a:t>
            </a:r>
            <a:r>
              <a:rPr lang="en" altLang="zh-CN" sz="1200" dirty="0">
                <a:latin typeface="+mn-ea"/>
                <a:cs typeface="Oracle Sans" panose="020B0503020204020204" pitchFamily="34" charset="0"/>
              </a:rPr>
              <a:t>SQL </a:t>
            </a:r>
            <a:r>
              <a:rPr lang="zh-CN" altLang="en-US" sz="1200" dirty="0">
                <a:latin typeface="+mn-ea"/>
                <a:cs typeface="Oracle Sans" panose="020B0503020204020204" pitchFamily="34" charset="0"/>
              </a:rPr>
              <a:t>或数据库链接，您几乎可以与任何外部第三方数字流程自动化服务集成。</a:t>
            </a:r>
          </a:p>
        </p:txBody>
      </p:sp>
    </p:spTree>
    <p:extLst>
      <p:ext uri="{BB962C8B-B14F-4D97-AF65-F5344CB8AC3E}">
        <p14:creationId xmlns:p14="http://schemas.microsoft.com/office/powerpoint/2010/main" val="30882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0B9D10-5A9F-4E0C-B345-14953273617B}"/>
              </a:ext>
            </a:extLst>
          </p:cNvPr>
          <p:cNvSpPr>
            <a:spLocks noGrp="1"/>
          </p:cNvSpPr>
          <p:nvPr>
            <p:ph type="title"/>
          </p:nvPr>
        </p:nvSpPr>
        <p:spPr/>
        <p:txBody>
          <a:bodyPr/>
          <a:lstStyle/>
          <a:p>
            <a:r>
              <a:rPr lang="zh-CN" altLang="en-US" dirty="0"/>
              <a:t>安全性：验证和授权</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23</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18">
            <a:extLst>
              <a:ext uri="{FF2B5EF4-FFF2-40B4-BE49-F238E27FC236}">
                <a16:creationId xmlns:a16="http://schemas.microsoft.com/office/drawing/2014/main" id="{E6A57B4E-AB73-2161-E7C7-AF9675A7CF9F}"/>
              </a:ext>
            </a:extLst>
          </p:cNvPr>
          <p:cNvSpPr txBox="1"/>
          <p:nvPr/>
        </p:nvSpPr>
        <p:spPr>
          <a:xfrm>
            <a:off x="673587" y="1543628"/>
            <a:ext cx="5647313" cy="4700967"/>
          </a:xfrm>
          <a:prstGeom prst="rect">
            <a:avLst/>
          </a:prstGeom>
          <a:noFill/>
        </p:spPr>
        <p:txBody>
          <a:bodyPr wrap="square">
            <a:spAutoFit/>
          </a:bodyPr>
          <a:lstStyle/>
          <a:p>
            <a:pPr algn="l">
              <a:lnSpc>
                <a:spcPct val="150000"/>
              </a:lnSpc>
            </a:pPr>
            <a:r>
              <a:rPr lang="zh-CN" altLang="en-US" sz="1600" dirty="0">
                <a:latin typeface="+mn-ea"/>
                <a:cs typeface="Oracle Sans" panose="020B0503020204020204" pitchFamily="34" charset="0"/>
              </a:rPr>
              <a:t>验证过程用于识别谁在访问应用，而授权用于定义用户是否有权使用应用或它的某部分。</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验证方案</a:t>
            </a:r>
          </a:p>
          <a:p>
            <a:pPr marL="229325">
              <a:lnSpc>
                <a:spcPct val="120000"/>
              </a:lnSpc>
              <a:spcBef>
                <a:spcPts val="150"/>
              </a:spcBef>
            </a:pP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附带了一组全面的内置验证方案，因此可以轻松地与基于云的验证提供方、公司的 </a:t>
            </a:r>
            <a:r>
              <a:rPr lang="en" altLang="zh-CN" sz="1600" dirty="0">
                <a:latin typeface="+mn-ea"/>
                <a:cs typeface="Oracle Sans" panose="020B0503020204020204" pitchFamily="34" charset="0"/>
              </a:rPr>
              <a:t>LDAP </a:t>
            </a:r>
            <a:r>
              <a:rPr lang="zh-CN" altLang="en-US" sz="1600" dirty="0">
                <a:latin typeface="+mn-ea"/>
                <a:cs typeface="Oracle Sans" panose="020B0503020204020204" pitchFamily="34" charset="0"/>
              </a:rPr>
              <a:t>资料档案库集成，或者使用本地的 </a:t>
            </a: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工作区资料档案库</a:t>
            </a:r>
            <a:endParaRPr lang="en-US" altLang="zh-CN" sz="1600" dirty="0">
              <a:latin typeface="+mn-ea"/>
              <a:cs typeface="Oracle Sans" panose="020B0503020204020204" pitchFamily="34" charset="0"/>
            </a:endParaRPr>
          </a:p>
          <a:p>
            <a:pPr marL="229325">
              <a:lnSpc>
                <a:spcPct val="120000"/>
              </a:lnSpc>
              <a:spcBef>
                <a:spcPts val="150"/>
              </a:spcBef>
            </a:pPr>
            <a:r>
              <a:rPr lang="zh-CN" altLang="en-US" sz="1600" dirty="0">
                <a:latin typeface="+mn-ea"/>
                <a:cs typeface="Oracle Sans" panose="020B0503020204020204" pitchFamily="34" charset="0"/>
              </a:rPr>
              <a:t>。</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授权方案</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功能组件：访问控制</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粒度级别</a:t>
            </a:r>
          </a:p>
          <a:p>
            <a:pPr marL="229325">
              <a:lnSpc>
                <a:spcPct val="120000"/>
              </a:lnSpc>
              <a:spcBef>
                <a:spcPts val="150"/>
              </a:spcBef>
            </a:pPr>
            <a:r>
              <a:rPr lang="zh-CN" altLang="en-US" sz="1600" dirty="0">
                <a:latin typeface="+mn-ea"/>
                <a:cs typeface="Oracle Sans" panose="020B0503020204020204" pitchFamily="34" charset="0"/>
              </a:rPr>
              <a:t>使用授权方案定义对您的应用、页及页组件的访问。使用内置的应用访问控制来管理用户和角色。</a:t>
            </a:r>
            <a:endParaRPr lang="en-US" altLang="zh-CN" sz="1600" dirty="0">
              <a:latin typeface="+mn-ea"/>
              <a:cs typeface="Oracle Sans" panose="020B0503020204020204" pitchFamily="34" charset="0"/>
            </a:endParaRPr>
          </a:p>
          <a:p>
            <a:pPr marL="229325">
              <a:lnSpc>
                <a:spcPct val="120000"/>
              </a:lnSpc>
              <a:spcBef>
                <a:spcPts val="150"/>
              </a:spcBef>
            </a:pPr>
            <a:endParaRPr lang="zh-CN" altLang="en-US" sz="1600" dirty="0">
              <a:latin typeface="+mn-ea"/>
              <a:cs typeface="Oracle Sans" panose="020B0503020204020204" pitchFamily="34" charset="0"/>
            </a:endParaRP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可扩展性</a:t>
            </a:r>
          </a:p>
          <a:p>
            <a:pPr marL="229325">
              <a:lnSpc>
                <a:spcPct val="120000"/>
              </a:lnSpc>
              <a:spcBef>
                <a:spcPts val="150"/>
              </a:spcBef>
            </a:pPr>
            <a:r>
              <a:rPr lang="zh-CN" altLang="en-US" sz="1600" dirty="0">
                <a:latin typeface="+mn-ea"/>
                <a:cs typeface="Oracle Sans" panose="020B0503020204020204" pitchFamily="34" charset="0"/>
              </a:rPr>
              <a:t>开发人员可以采用 </a:t>
            </a:r>
            <a:r>
              <a:rPr lang="en" altLang="zh-CN" sz="1600" dirty="0">
                <a:latin typeface="+mn-ea"/>
                <a:cs typeface="Oracle Sans" panose="020B0503020204020204" pitchFamily="34" charset="0"/>
              </a:rPr>
              <a:t>SQL </a:t>
            </a:r>
            <a:r>
              <a:rPr lang="zh-CN" altLang="en-US" sz="1600" dirty="0">
                <a:latin typeface="+mn-ea"/>
                <a:cs typeface="Oracle Sans" panose="020B0503020204020204" pitchFamily="34" charset="0"/>
              </a:rPr>
              <a:t>和 </a:t>
            </a:r>
            <a:r>
              <a:rPr lang="en" altLang="zh-CN" sz="1600" dirty="0">
                <a:latin typeface="+mn-ea"/>
                <a:cs typeface="Oracle Sans" panose="020B0503020204020204" pitchFamily="34" charset="0"/>
              </a:rPr>
              <a:t>PL/SQL </a:t>
            </a:r>
            <a:r>
              <a:rPr lang="zh-CN" altLang="en-US" sz="1600" dirty="0">
                <a:latin typeface="+mn-ea"/>
                <a:cs typeface="Oracle Sans" panose="020B0503020204020204" pitchFamily="34" charset="0"/>
              </a:rPr>
              <a:t>编写定制的验证和授权方案，从而轻松扩展 </a:t>
            </a:r>
            <a:r>
              <a:rPr lang="en" altLang="zh-CN" sz="1600" dirty="0">
                <a:latin typeface="+mn-ea"/>
                <a:cs typeface="Oracle Sans" panose="020B0503020204020204" pitchFamily="34" charset="0"/>
              </a:rPr>
              <a:t>Oracle APEX</a:t>
            </a:r>
            <a:r>
              <a:rPr lang="zh-CN" altLang="en" sz="1600" dirty="0">
                <a:latin typeface="+mn-ea"/>
                <a:cs typeface="Oracle Sans" panose="020B0503020204020204" pitchFamily="34" charset="0"/>
              </a:rPr>
              <a:t>。</a:t>
            </a:r>
          </a:p>
        </p:txBody>
      </p:sp>
      <p:sp>
        <p:nvSpPr>
          <p:cNvPr id="20" name="文本框 19">
            <a:extLst>
              <a:ext uri="{FF2B5EF4-FFF2-40B4-BE49-F238E27FC236}">
                <a16:creationId xmlns:a16="http://schemas.microsoft.com/office/drawing/2014/main" id="{F8EC01A1-E1F5-2864-6ED1-77E2C7E64945}"/>
              </a:ext>
            </a:extLst>
          </p:cNvPr>
          <p:cNvSpPr txBox="1"/>
          <p:nvPr/>
        </p:nvSpPr>
        <p:spPr>
          <a:xfrm>
            <a:off x="6413973" y="1543628"/>
            <a:ext cx="4792425" cy="338466"/>
          </a:xfrm>
          <a:prstGeom prst="rect">
            <a:avLst/>
          </a:prstGeom>
          <a:noFill/>
        </p:spPr>
        <p:txBody>
          <a:bodyPr wrap="square">
            <a:spAutoFit/>
          </a:bodyPr>
          <a:lstStyle/>
          <a:p>
            <a:r>
              <a:rPr lang="zh-CN" altLang="en-US" sz="1600" dirty="0">
                <a:latin typeface="Oracle Sans" panose="020B0503020204020204" pitchFamily="34" charset="0"/>
                <a:ea typeface="SimSun" panose="02010600030101010101" pitchFamily="2" charset="-122"/>
                <a:cs typeface="Oracle Sans" panose="020B0503020204020204" pitchFamily="34" charset="0"/>
              </a:rPr>
              <a:t>安全控制：可插拔认证方式</a:t>
            </a:r>
          </a:p>
        </p:txBody>
      </p:sp>
      <p:pic>
        <p:nvPicPr>
          <p:cNvPr id="21" name="图片 20">
            <a:extLst>
              <a:ext uri="{FF2B5EF4-FFF2-40B4-BE49-F238E27FC236}">
                <a16:creationId xmlns:a16="http://schemas.microsoft.com/office/drawing/2014/main" id="{EF8D1F5A-4188-53E0-5F88-9FAE184E1F46}"/>
              </a:ext>
            </a:extLst>
          </p:cNvPr>
          <p:cNvPicPr>
            <a:picLocks noChangeAspect="1"/>
          </p:cNvPicPr>
          <p:nvPr/>
        </p:nvPicPr>
        <p:blipFill>
          <a:blip r:embed="rId3"/>
          <a:stretch>
            <a:fillRect/>
          </a:stretch>
        </p:blipFill>
        <p:spPr>
          <a:xfrm>
            <a:off x="6413973" y="1835939"/>
            <a:ext cx="5774456" cy="4068020"/>
          </a:xfrm>
          <a:prstGeom prst="rect">
            <a:avLst/>
          </a:prstGeom>
        </p:spPr>
      </p:pic>
    </p:spTree>
    <p:extLst>
      <p:ext uri="{BB962C8B-B14F-4D97-AF65-F5344CB8AC3E}">
        <p14:creationId xmlns:p14="http://schemas.microsoft.com/office/powerpoint/2010/main" val="15405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AE0BE5-6F0B-BCB9-AD13-22066926BEBD}"/>
              </a:ext>
            </a:extLst>
          </p:cNvPr>
          <p:cNvSpPr>
            <a:spLocks noGrp="1"/>
          </p:cNvSpPr>
          <p:nvPr>
            <p:ph type="ftr" sz="quarter" idx="4294967295"/>
          </p:nvPr>
        </p:nvSpPr>
        <p:spPr>
          <a:xfrm>
            <a:off x="1127466" y="6423979"/>
            <a:ext cx="5743883" cy="365125"/>
          </a:xfrm>
        </p:spPr>
        <p:txBody>
          <a:bodyPr/>
          <a:lstStyle/>
          <a:p>
            <a:pPr>
              <a:spcAft>
                <a:spcPts val="600"/>
              </a:spcAft>
            </a:pPr>
            <a:r>
              <a:rPr lang="en-US">
                <a:solidFill>
                  <a:schemeClr val="tx1"/>
                </a:solidFill>
              </a:rPr>
              <a:t>Copyright © 2023, Oracle and/or its affiliates</a:t>
            </a:r>
          </a:p>
        </p:txBody>
      </p:sp>
      <p:sp>
        <p:nvSpPr>
          <p:cNvPr id="13" name="Title 2">
            <a:extLst>
              <a:ext uri="{FF2B5EF4-FFF2-40B4-BE49-F238E27FC236}">
                <a16:creationId xmlns:a16="http://schemas.microsoft.com/office/drawing/2014/main" id="{EE2E8B12-9A02-4201-A4E9-F8A5259F5291}"/>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适配</a:t>
            </a:r>
            <a:r>
              <a:rPr lang="en-US" altLang="zh-CN" sz="2400" dirty="0"/>
              <a:t>+PWA</a:t>
            </a:r>
            <a:endParaRPr lang="zh-CN" altLang="en-US" dirty="0"/>
          </a:p>
        </p:txBody>
      </p:sp>
      <p:pic>
        <p:nvPicPr>
          <p:cNvPr id="8" name="Picture 3">
            <a:extLst>
              <a:ext uri="{FF2B5EF4-FFF2-40B4-BE49-F238E27FC236}">
                <a16:creationId xmlns:a16="http://schemas.microsoft.com/office/drawing/2014/main" id="{1576468E-EDAD-41B7-966F-396EE0028F26}"/>
              </a:ext>
            </a:extLst>
          </p:cNvPr>
          <p:cNvPicPr>
            <a:picLocks noChangeAspect="1"/>
          </p:cNvPicPr>
          <p:nvPr/>
        </p:nvPicPr>
        <p:blipFill>
          <a:blip r:embed="rId2"/>
          <a:stretch>
            <a:fillRect/>
          </a:stretch>
        </p:blipFill>
        <p:spPr>
          <a:xfrm>
            <a:off x="666477" y="1799182"/>
            <a:ext cx="4104510" cy="2400658"/>
          </a:xfrm>
          <a:prstGeom prst="rect">
            <a:avLst/>
          </a:prstGeom>
        </p:spPr>
      </p:pic>
      <p:pic>
        <p:nvPicPr>
          <p:cNvPr id="9" name="Picture 31">
            <a:extLst>
              <a:ext uri="{FF2B5EF4-FFF2-40B4-BE49-F238E27FC236}">
                <a16:creationId xmlns:a16="http://schemas.microsoft.com/office/drawing/2014/main" id="{0A02FAA7-3BE0-49B5-B4C8-65CBAD134CD1}"/>
              </a:ext>
            </a:extLst>
          </p:cNvPr>
          <p:cNvPicPr>
            <a:picLocks noChangeAspect="1"/>
          </p:cNvPicPr>
          <p:nvPr/>
        </p:nvPicPr>
        <p:blipFill>
          <a:blip r:embed="rId3"/>
          <a:stretch>
            <a:fillRect/>
          </a:stretch>
        </p:blipFill>
        <p:spPr>
          <a:xfrm>
            <a:off x="6255209" y="1971537"/>
            <a:ext cx="1423160" cy="2055948"/>
          </a:xfrm>
          <a:prstGeom prst="rect">
            <a:avLst/>
          </a:prstGeom>
        </p:spPr>
      </p:pic>
      <p:pic>
        <p:nvPicPr>
          <p:cNvPr id="10" name="Picture 34">
            <a:extLst>
              <a:ext uri="{FF2B5EF4-FFF2-40B4-BE49-F238E27FC236}">
                <a16:creationId xmlns:a16="http://schemas.microsoft.com/office/drawing/2014/main" id="{85206F36-655B-4D74-9FDA-9CAA8B059FAD}"/>
              </a:ext>
            </a:extLst>
          </p:cNvPr>
          <p:cNvPicPr>
            <a:picLocks noChangeAspect="1"/>
          </p:cNvPicPr>
          <p:nvPr/>
        </p:nvPicPr>
        <p:blipFill>
          <a:blip r:embed="rId4"/>
          <a:stretch>
            <a:fillRect/>
          </a:stretch>
        </p:blipFill>
        <p:spPr>
          <a:xfrm>
            <a:off x="9434095" y="2099511"/>
            <a:ext cx="862500" cy="1800000"/>
          </a:xfrm>
          <a:prstGeom prst="rect">
            <a:avLst/>
          </a:prstGeom>
        </p:spPr>
      </p:pic>
      <p:sp>
        <p:nvSpPr>
          <p:cNvPr id="11" name="Rectangle 35">
            <a:extLst>
              <a:ext uri="{FF2B5EF4-FFF2-40B4-BE49-F238E27FC236}">
                <a16:creationId xmlns:a16="http://schemas.microsoft.com/office/drawing/2014/main" id="{A04BDC3E-8779-493A-87F9-B2ED68FB6B1E}"/>
              </a:ext>
            </a:extLst>
          </p:cNvPr>
          <p:cNvSpPr/>
          <p:nvPr/>
        </p:nvSpPr>
        <p:spPr>
          <a:xfrm>
            <a:off x="660796" y="4428398"/>
            <a:ext cx="10712451" cy="1704954"/>
          </a:xfrm>
          <a:prstGeom prst="rect">
            <a:avLst/>
          </a:prstGeom>
        </p:spPr>
        <p:txBody>
          <a:bodyPr wrap="square">
            <a:spAutoFit/>
          </a:bodyPr>
          <a:lstStyle/>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无需编写一行</a:t>
            </a:r>
            <a:r>
              <a:rPr lang="en-US" altLang="zh-CN" dirty="0">
                <a:solidFill>
                  <a:srgbClr val="413636"/>
                </a:solidFill>
                <a:latin typeface="+mn-ea"/>
                <a:cs typeface="Oracle Sans" panose="020B0503020204020204" pitchFamily="34" charset="0"/>
              </a:rPr>
              <a:t>CSS</a:t>
            </a:r>
            <a:r>
              <a:rPr lang="zh-CN" altLang="en-US" dirty="0">
                <a:solidFill>
                  <a:srgbClr val="413636"/>
                </a:solidFill>
                <a:latin typeface="+mn-ea"/>
                <a:cs typeface="Oracle Sans" panose="020B0503020204020204" pitchFamily="34" charset="0"/>
              </a:rPr>
              <a:t>或</a:t>
            </a:r>
            <a:r>
              <a:rPr lang="en-US" altLang="zh-CN" dirty="0">
                <a:solidFill>
                  <a:srgbClr val="413636"/>
                </a:solidFill>
                <a:latin typeface="+mn-ea"/>
                <a:cs typeface="Oracle Sans" panose="020B0503020204020204" pitchFamily="34" charset="0"/>
              </a:rPr>
              <a:t>Javascript</a:t>
            </a:r>
            <a:r>
              <a:rPr lang="zh-CN" altLang="en-US" dirty="0">
                <a:solidFill>
                  <a:srgbClr val="413636"/>
                </a:solidFill>
                <a:latin typeface="+mn-ea"/>
                <a:cs typeface="Oracle Sans" panose="020B0503020204020204" pitchFamily="34" charset="0"/>
              </a:rPr>
              <a:t>，即可自定义应用程序的用户界面。</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只需点击几下鼠标，你就可以改变从一个按钮的外观到整个应用的主题。</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en-US" altLang="zh-CN" dirty="0">
                <a:solidFill>
                  <a:srgbClr val="413636"/>
                </a:solidFill>
                <a:latin typeface="+mn-ea"/>
                <a:cs typeface="Oracle Sans" panose="020B0503020204020204" pitchFamily="34" charset="0"/>
              </a:rPr>
              <a:t>APEX</a:t>
            </a:r>
            <a:r>
              <a:rPr lang="zh-CN" altLang="en-US" dirty="0">
                <a:solidFill>
                  <a:srgbClr val="413636"/>
                </a:solidFill>
                <a:latin typeface="+mn-ea"/>
                <a:cs typeface="Oracle Sans" panose="020B0503020204020204" pitchFamily="34" charset="0"/>
              </a:rPr>
              <a:t>提供的所有小部件和样式都经过了广泛的测试，这意味着无论你使用什么设备或浏览器，都可进行完美显示，无需再次适配。</a:t>
            </a:r>
          </a:p>
        </p:txBody>
      </p:sp>
    </p:spTree>
    <p:extLst>
      <p:ext uri="{BB962C8B-B14F-4D97-AF65-F5344CB8AC3E}">
        <p14:creationId xmlns:p14="http://schemas.microsoft.com/office/powerpoint/2010/main" val="110535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C623ADD-AAA3-4453-BB9B-5B3EE25FBE77}"/>
              </a:ext>
            </a:extLst>
          </p:cNvPr>
          <p:cNvGrpSpPr/>
          <p:nvPr/>
        </p:nvGrpSpPr>
        <p:grpSpPr>
          <a:xfrm>
            <a:off x="2078686" y="4051141"/>
            <a:ext cx="8031452" cy="1546035"/>
            <a:chOff x="1677114" y="4038282"/>
            <a:chExt cx="8834597" cy="1700638"/>
          </a:xfrm>
        </p:grpSpPr>
        <p:pic>
          <p:nvPicPr>
            <p:cNvPr id="29" name="Picture 28" descr="cloud-512.png">
              <a:extLst>
                <a:ext uri="{FF2B5EF4-FFF2-40B4-BE49-F238E27FC236}">
                  <a16:creationId xmlns:a16="http://schemas.microsoft.com/office/drawing/2014/main" id="{E1E6EA2E-95D4-4C8D-8B4D-64FB6679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9306" y="4114442"/>
              <a:ext cx="1142405" cy="1142405"/>
            </a:xfrm>
            <a:prstGeom prst="rect">
              <a:avLst/>
            </a:prstGeom>
          </p:spPr>
        </p:pic>
        <p:pic>
          <p:nvPicPr>
            <p:cNvPr id="30" name="Picture 29" descr="palette-512.png">
              <a:extLst>
                <a:ext uri="{FF2B5EF4-FFF2-40B4-BE49-F238E27FC236}">
                  <a16:creationId xmlns:a16="http://schemas.microsoft.com/office/drawing/2014/main" id="{3DC6B6E2-5665-4267-87CE-0E4C44A2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290" y="4114442"/>
              <a:ext cx="1142405" cy="1142405"/>
            </a:xfrm>
            <a:prstGeom prst="rect">
              <a:avLst/>
            </a:prstGeom>
          </p:spPr>
        </p:pic>
        <p:pic>
          <p:nvPicPr>
            <p:cNvPr id="31" name="Picture 30" descr="wrench-512.png">
              <a:extLst>
                <a:ext uri="{FF2B5EF4-FFF2-40B4-BE49-F238E27FC236}">
                  <a16:creationId xmlns:a16="http://schemas.microsoft.com/office/drawing/2014/main" id="{0C4B0650-1D11-41C0-8C3E-77B55B582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114" y="4114442"/>
              <a:ext cx="1142405" cy="1142405"/>
            </a:xfrm>
            <a:prstGeom prst="rect">
              <a:avLst/>
            </a:prstGeom>
          </p:spPr>
        </p:pic>
        <p:pic>
          <p:nvPicPr>
            <p:cNvPr id="32" name="Picture 31" descr="arrow-arched-512.png">
              <a:extLst>
                <a:ext uri="{FF2B5EF4-FFF2-40B4-BE49-F238E27FC236}">
                  <a16:creationId xmlns:a16="http://schemas.microsoft.com/office/drawing/2014/main" id="{D4A57890-27E3-4FF2-BC13-558E94F3AB7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819519" y="4038282"/>
              <a:ext cx="2697927" cy="511131"/>
            </a:xfrm>
            <a:prstGeom prst="rect">
              <a:avLst/>
            </a:prstGeom>
          </p:spPr>
        </p:pic>
        <p:pic>
          <p:nvPicPr>
            <p:cNvPr id="33" name="Picture 32" descr="arrow-arched-512.png">
              <a:extLst>
                <a:ext uri="{FF2B5EF4-FFF2-40B4-BE49-F238E27FC236}">
                  <a16:creationId xmlns:a16="http://schemas.microsoft.com/office/drawing/2014/main" id="{D53DCD19-D626-476C-94DA-76FDDB76C1A8}"/>
                </a:ext>
              </a:extLst>
            </p:cNvPr>
            <p:cNvPicPr>
              <a:picLocks noChangeAspect="1"/>
            </p:cNvPicPr>
            <p:nvPr/>
          </p:nvPicPr>
          <p:blipFill>
            <a:blip r:embed="rId5">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flipV="1">
              <a:off x="2819519" y="4799885"/>
              <a:ext cx="2697927" cy="511131"/>
            </a:xfrm>
            <a:prstGeom prst="rect">
              <a:avLst/>
            </a:prstGeom>
          </p:spPr>
        </p:pic>
        <p:pic>
          <p:nvPicPr>
            <p:cNvPr id="34" name="Picture 33" descr="arrow-arched-512.png">
              <a:extLst>
                <a:ext uri="{FF2B5EF4-FFF2-40B4-BE49-F238E27FC236}">
                  <a16:creationId xmlns:a16="http://schemas.microsoft.com/office/drawing/2014/main" id="{9A108BC6-986E-41EB-8221-EE156A5B1A92}"/>
                </a:ext>
              </a:extLst>
            </p:cNvPr>
            <p:cNvPicPr>
              <a:picLocks noChangeAspect="1"/>
            </p:cNvPicPr>
            <p:nvPr/>
          </p:nvPicPr>
          <p:blipFill>
            <a:blip r:embed="rId5">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03695" y="4038282"/>
              <a:ext cx="2697927" cy="511131"/>
            </a:xfrm>
            <a:prstGeom prst="rect">
              <a:avLst/>
            </a:prstGeom>
          </p:spPr>
        </p:pic>
        <p:sp>
          <p:nvSpPr>
            <p:cNvPr id="35" name="Rectangle 34">
              <a:extLst>
                <a:ext uri="{FF2B5EF4-FFF2-40B4-BE49-F238E27FC236}">
                  <a16:creationId xmlns:a16="http://schemas.microsoft.com/office/drawing/2014/main" id="{26E9EBA3-01D1-4B8D-999E-8662EEC40980}"/>
                </a:ext>
              </a:extLst>
            </p:cNvPr>
            <p:cNvSpPr/>
            <p:nvPr/>
          </p:nvSpPr>
          <p:spPr>
            <a:xfrm>
              <a:off x="1753274" y="5333007"/>
              <a:ext cx="710964" cy="405913"/>
            </a:xfrm>
            <a:prstGeom prst="rect">
              <a:avLst/>
            </a:prstGeom>
          </p:spPr>
          <p:txBody>
            <a:bodyPr wrap="none">
              <a:spAutoFit/>
            </a:bodyPr>
            <a:lstStyle/>
            <a:p>
              <a:r>
                <a:rPr lang="zh-CN" altLang="en-US" sz="1798" dirty="0"/>
                <a:t>开发</a:t>
              </a:r>
              <a:endParaRPr lang="en-US" sz="1798" dirty="0"/>
            </a:p>
          </p:txBody>
        </p:sp>
        <p:sp>
          <p:nvSpPr>
            <p:cNvPr id="36" name="Rectangle 35">
              <a:extLst>
                <a:ext uri="{FF2B5EF4-FFF2-40B4-BE49-F238E27FC236}">
                  <a16:creationId xmlns:a16="http://schemas.microsoft.com/office/drawing/2014/main" id="{CAC9424D-2EBF-4334-98F7-9557C70DDC79}"/>
                </a:ext>
              </a:extLst>
            </p:cNvPr>
            <p:cNvSpPr/>
            <p:nvPr/>
          </p:nvSpPr>
          <p:spPr>
            <a:xfrm>
              <a:off x="5799793" y="5333007"/>
              <a:ext cx="710964" cy="405913"/>
            </a:xfrm>
            <a:prstGeom prst="rect">
              <a:avLst/>
            </a:prstGeom>
          </p:spPr>
          <p:txBody>
            <a:bodyPr wrap="none">
              <a:spAutoFit/>
            </a:bodyPr>
            <a:lstStyle/>
            <a:p>
              <a:r>
                <a:rPr lang="zh-CN" altLang="en-US" sz="1798" dirty="0"/>
                <a:t>定制</a:t>
              </a:r>
              <a:endParaRPr lang="en-US" sz="1798" dirty="0"/>
            </a:p>
          </p:txBody>
        </p:sp>
        <p:sp>
          <p:nvSpPr>
            <p:cNvPr id="37" name="Rectangle 36">
              <a:extLst>
                <a:ext uri="{FF2B5EF4-FFF2-40B4-BE49-F238E27FC236}">
                  <a16:creationId xmlns:a16="http://schemas.microsoft.com/office/drawing/2014/main" id="{8E873416-2DE5-44B7-BA03-19D284482FB7}"/>
                </a:ext>
              </a:extLst>
            </p:cNvPr>
            <p:cNvSpPr/>
            <p:nvPr/>
          </p:nvSpPr>
          <p:spPr>
            <a:xfrm>
              <a:off x="9521627" y="5333007"/>
              <a:ext cx="710964" cy="405913"/>
            </a:xfrm>
            <a:prstGeom prst="rect">
              <a:avLst/>
            </a:prstGeom>
          </p:spPr>
          <p:txBody>
            <a:bodyPr wrap="none">
              <a:spAutoFit/>
            </a:bodyPr>
            <a:lstStyle/>
            <a:p>
              <a:r>
                <a:rPr lang="zh-CN" altLang="en-US" sz="1798" dirty="0"/>
                <a:t>发布</a:t>
              </a:r>
              <a:endParaRPr lang="en-US" sz="1798" dirty="0"/>
            </a:p>
          </p:txBody>
        </p:sp>
      </p:grpSp>
      <p:sp>
        <p:nvSpPr>
          <p:cNvPr id="38" name="Shape 708">
            <a:extLst>
              <a:ext uri="{FF2B5EF4-FFF2-40B4-BE49-F238E27FC236}">
                <a16:creationId xmlns:a16="http://schemas.microsoft.com/office/drawing/2014/main" id="{44016724-36B6-47F5-A142-2EDCF9B7A046}"/>
              </a:ext>
            </a:extLst>
          </p:cNvPr>
          <p:cNvSpPr/>
          <p:nvPr/>
        </p:nvSpPr>
        <p:spPr>
          <a:xfrm>
            <a:off x="3622458" y="2463682"/>
            <a:ext cx="4943909" cy="1277220"/>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square" lIns="0" tIns="0" rIns="0" bIns="0" anchor="ctr" anchorCtr="0">
            <a:noAutofit/>
          </a:bodyPr>
          <a:lstStyle>
            <a:lvl1pPr>
              <a:defRPr sz="2800">
                <a:solidFill>
                  <a:srgbClr val="808080"/>
                </a:solidFill>
              </a:defRPr>
            </a:lvl1pPr>
          </a:lstStyle>
          <a:p>
            <a:pPr algn="ctr">
              <a:lnSpc>
                <a:spcPct val="90000"/>
              </a:lnSpc>
              <a:spcBef>
                <a:spcPts val="600"/>
              </a:spcBef>
            </a:pPr>
            <a:r>
              <a:rPr lang="zh-CN" altLang="en-US" sz="2000" dirty="0">
                <a:solidFill>
                  <a:schemeClr val="tx1"/>
                </a:solidFill>
              </a:rPr>
              <a:t>预置认证、授权</a:t>
            </a:r>
            <a:r>
              <a:rPr lang="en-US" sz="2000" dirty="0">
                <a:solidFill>
                  <a:schemeClr val="tx1"/>
                </a:solidFill>
              </a:rPr>
              <a:t>, </a:t>
            </a:r>
            <a:r>
              <a:rPr lang="zh-CN" altLang="en-US" sz="2000" dirty="0">
                <a:solidFill>
                  <a:schemeClr val="tx1"/>
                </a:solidFill>
              </a:rPr>
              <a:t>数据库交互</a:t>
            </a:r>
            <a:r>
              <a:rPr lang="en-US" sz="2000" dirty="0">
                <a:solidFill>
                  <a:schemeClr val="tx1"/>
                </a:solidFill>
              </a:rPr>
              <a:t>,</a:t>
            </a:r>
            <a:r>
              <a:rPr lang="zh-CN" altLang="en-US" sz="2000" dirty="0">
                <a:solidFill>
                  <a:schemeClr val="tx1"/>
                </a:solidFill>
              </a:rPr>
              <a:t>校验</a:t>
            </a:r>
            <a:r>
              <a:rPr lang="en-US" sz="2000" dirty="0">
                <a:solidFill>
                  <a:schemeClr val="tx1"/>
                </a:solidFill>
              </a:rPr>
              <a:t>, </a:t>
            </a:r>
          </a:p>
          <a:p>
            <a:pPr algn="ctr">
              <a:lnSpc>
                <a:spcPct val="90000"/>
              </a:lnSpc>
              <a:spcBef>
                <a:spcPts val="600"/>
              </a:spcBef>
            </a:pPr>
            <a:r>
              <a:rPr lang="zh-CN" altLang="en-US" sz="2000" dirty="0">
                <a:solidFill>
                  <a:schemeClr val="tx1"/>
                </a:solidFill>
              </a:rPr>
              <a:t>会话管理等等</a:t>
            </a:r>
            <a:r>
              <a:rPr lang="en-US" sz="2000" dirty="0">
                <a:solidFill>
                  <a:schemeClr val="tx1"/>
                </a:solidFill>
              </a:rPr>
              <a:t>…</a:t>
            </a:r>
          </a:p>
          <a:p>
            <a:pPr algn="ctr">
              <a:lnSpc>
                <a:spcPct val="90000"/>
              </a:lnSpc>
              <a:spcBef>
                <a:spcPts val="600"/>
              </a:spcBef>
            </a:pPr>
            <a:r>
              <a:rPr lang="zh-CN" altLang="en-US" sz="2000" dirty="0">
                <a:solidFill>
                  <a:schemeClr val="tx1"/>
                </a:solidFill>
              </a:rPr>
              <a:t>从原型到生产只需几分钟</a:t>
            </a:r>
            <a:endParaRPr lang="en-US" sz="2000" dirty="0">
              <a:solidFill>
                <a:schemeClr val="tx1"/>
              </a:solidFill>
            </a:endParaRPr>
          </a:p>
        </p:txBody>
      </p:sp>
      <p:grpSp>
        <p:nvGrpSpPr>
          <p:cNvPr id="39" name="Group 38">
            <a:extLst>
              <a:ext uri="{FF2B5EF4-FFF2-40B4-BE49-F238E27FC236}">
                <a16:creationId xmlns:a16="http://schemas.microsoft.com/office/drawing/2014/main" id="{5E3632E6-2EFA-4BAA-AEF3-C7B6FE45AA9C}"/>
              </a:ext>
            </a:extLst>
          </p:cNvPr>
          <p:cNvGrpSpPr/>
          <p:nvPr/>
        </p:nvGrpSpPr>
        <p:grpSpPr>
          <a:xfrm>
            <a:off x="3545585" y="2391506"/>
            <a:ext cx="5097654" cy="1410941"/>
            <a:chOff x="3290703" y="2356338"/>
            <a:chExt cx="5607419" cy="1410941"/>
          </a:xfrm>
        </p:grpSpPr>
        <p:cxnSp>
          <p:nvCxnSpPr>
            <p:cNvPr id="40" name="Straight Connector 39">
              <a:extLst>
                <a:ext uri="{FF2B5EF4-FFF2-40B4-BE49-F238E27FC236}">
                  <a16:creationId xmlns:a16="http://schemas.microsoft.com/office/drawing/2014/main" id="{A8CB7A9E-5998-4FAF-AA46-C117E9410154}"/>
                </a:ext>
              </a:extLst>
            </p:cNvPr>
            <p:cNvCxnSpPr/>
            <p:nvPr/>
          </p:nvCxnSpPr>
          <p:spPr>
            <a:xfrm>
              <a:off x="3290703" y="2356338"/>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FEF65E-75E3-4D50-BD74-D497C865F3F2}"/>
                </a:ext>
              </a:extLst>
            </p:cNvPr>
            <p:cNvCxnSpPr/>
            <p:nvPr/>
          </p:nvCxnSpPr>
          <p:spPr>
            <a:xfrm>
              <a:off x="3290703" y="3767279"/>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02266EA9-3F65-3407-CA37-368975EC74BA}"/>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
        <p:nvSpPr>
          <p:cNvPr id="20" name="Title 2">
            <a:extLst>
              <a:ext uri="{FF2B5EF4-FFF2-40B4-BE49-F238E27FC236}">
                <a16:creationId xmlns:a16="http://schemas.microsoft.com/office/drawing/2014/main" id="{8C7F68DE-102F-4113-AEA4-C78E550CB6BA}"/>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快速开发、定制和发布</a:t>
            </a:r>
          </a:p>
        </p:txBody>
      </p:sp>
    </p:spTree>
    <p:extLst>
      <p:ext uri="{BB962C8B-B14F-4D97-AF65-F5344CB8AC3E}">
        <p14:creationId xmlns:p14="http://schemas.microsoft.com/office/powerpoint/2010/main" val="259630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zh-CN" altLang="en-US" dirty="0"/>
          </a:p>
          <a:p>
            <a:endParaRPr lang="zh-CN" altLang="en-US" dirty="0"/>
          </a:p>
          <a:p>
            <a:r>
              <a:rPr lang="en-US" altLang="zh-CN" dirty="0"/>
              <a:t>APEX</a:t>
            </a:r>
            <a:r>
              <a:rPr lang="zh-CN" altLang="en-US" dirty="0"/>
              <a:t>的典型应用场景</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电子表格的完美替代方案</a:t>
            </a:r>
          </a:p>
          <a:p>
            <a:pPr marL="171399" indent="-171399">
              <a:buFont typeface="Arial" panose="020B0604020202020204" pitchFamily="34" charset="0"/>
              <a:buChar char="•"/>
            </a:pPr>
            <a:r>
              <a:rPr lang="zh-CN" altLang="en-US" sz="1200" dirty="0"/>
              <a:t>快速构建企业不确定性应用</a:t>
            </a:r>
          </a:p>
          <a:p>
            <a:pPr marL="171399" indent="-171399">
              <a:buFont typeface="Arial" panose="020B0604020202020204" pitchFamily="34" charset="0"/>
              <a:buChar char="•"/>
            </a:pPr>
            <a:r>
              <a:rPr lang="zh-CN" altLang="en-US" sz="1200" dirty="0"/>
              <a:t>数据集报告</a:t>
            </a:r>
            <a:endParaRPr lang="en-US" altLang="zh-CN" sz="1200" dirty="0"/>
          </a:p>
          <a:p>
            <a:pPr marL="171399" indent="-171399">
              <a:buFont typeface="Arial" panose="020B0604020202020204" pitchFamily="34" charset="0"/>
              <a:buChar char="•"/>
            </a:pPr>
            <a:r>
              <a:rPr lang="en-US" altLang="zh-CN" sz="1200" dirty="0"/>
              <a:t>……</a:t>
            </a:r>
            <a:endParaRPr lang="zh-CN" altLang="en-US" sz="1200" dirty="0"/>
          </a:p>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6182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3F88EA-5215-580D-0039-F9D75E872CDF}"/>
              </a:ext>
            </a:extLst>
          </p:cNvPr>
          <p:cNvSpPr>
            <a:spLocks noGrp="1"/>
          </p:cNvSpPr>
          <p:nvPr>
            <p:ph type="ftr" sz="quarter" idx="15"/>
          </p:nvPr>
        </p:nvSpPr>
        <p:spPr/>
        <p:txBody>
          <a:bodyPr/>
          <a:lstStyle/>
          <a:p>
            <a:r>
              <a:rPr lang="en-US"/>
              <a:t>Copyright © 2023, Oracle and/or its affiliates</a:t>
            </a:r>
            <a:endParaRPr lang="en-US" dirty="0"/>
          </a:p>
        </p:txBody>
      </p:sp>
      <p:sp>
        <p:nvSpPr>
          <p:cNvPr id="6" name="灯片编号占位符 4">
            <a:extLst>
              <a:ext uri="{FF2B5EF4-FFF2-40B4-BE49-F238E27FC236}">
                <a16:creationId xmlns:a16="http://schemas.microsoft.com/office/drawing/2014/main" id="{0809BF2E-6651-456C-008C-9DC2CB29A262}"/>
              </a:ext>
            </a:extLst>
          </p:cNvPr>
          <p:cNvSpPr txBox="1">
            <a:spLocks/>
          </p:cNvSpPr>
          <p:nvPr/>
        </p:nvSpPr>
        <p:spPr>
          <a:xfrm>
            <a:off x="757318" y="6356351"/>
            <a:ext cx="38634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fld id="{7C371504-33D9-B044-8C50-620C44A06CB1}" type="slidenum">
              <a:rPr lang="en-US" smtClean="0">
                <a:solidFill>
                  <a:prstClr val="white"/>
                </a:solidFill>
                <a:latin typeface="Oracle Sans"/>
              </a:rPr>
              <a:pPr defTabSz="914126"/>
              <a:t>27</a:t>
            </a:fld>
            <a:endParaRPr lang="en-US" dirty="0">
              <a:solidFill>
                <a:prstClr val="white"/>
              </a:solidFill>
              <a:latin typeface="Oracle Sans"/>
            </a:endParaRPr>
          </a:p>
        </p:txBody>
      </p:sp>
      <p:graphicFrame>
        <p:nvGraphicFramePr>
          <p:cNvPr id="7" name="Diagram 6">
            <a:extLst>
              <a:ext uri="{FF2B5EF4-FFF2-40B4-BE49-F238E27FC236}">
                <a16:creationId xmlns:a16="http://schemas.microsoft.com/office/drawing/2014/main" id="{012EA787-A0BA-7003-7805-7AEB135530C9}"/>
              </a:ext>
            </a:extLst>
          </p:cNvPr>
          <p:cNvGraphicFramePr/>
          <p:nvPr>
            <p:extLst>
              <p:ext uri="{D42A27DB-BD31-4B8C-83A1-F6EECF244321}">
                <p14:modId xmlns:p14="http://schemas.microsoft.com/office/powerpoint/2010/main" val="3309156030"/>
              </p:ext>
            </p:extLst>
          </p:nvPr>
        </p:nvGraphicFramePr>
        <p:xfrm>
          <a:off x="648461" y="1612311"/>
          <a:ext cx="11097002" cy="4375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791F5ADF-88F1-4514-B686-A44DCBCC78C9}"/>
              </a:ext>
            </a:extLst>
          </p:cNvPr>
          <p:cNvSpPr txBox="1"/>
          <p:nvPr/>
        </p:nvSpPr>
        <p:spPr>
          <a:xfrm>
            <a:off x="612351" y="868391"/>
            <a:ext cx="5948105" cy="461665"/>
          </a:xfrm>
          <a:prstGeom prst="rect">
            <a:avLst/>
          </a:prstGeom>
          <a:noFill/>
        </p:spPr>
        <p:txBody>
          <a:bodyPr wrap="square" rtlCol="0">
            <a:spAutoFit/>
          </a:bodyPr>
          <a:lstStyle/>
          <a:p>
            <a:r>
              <a:rPr lang="zh-CN" altLang="en-US" sz="2400" b="1" dirty="0"/>
              <a:t>电子表格的完美替代方案</a:t>
            </a:r>
          </a:p>
        </p:txBody>
      </p:sp>
    </p:spTree>
    <p:extLst>
      <p:ext uri="{BB962C8B-B14F-4D97-AF65-F5344CB8AC3E}">
        <p14:creationId xmlns:p14="http://schemas.microsoft.com/office/powerpoint/2010/main" val="39009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1" y="868391"/>
            <a:ext cx="5948105" cy="461665"/>
          </a:xfrm>
          <a:prstGeom prst="rect">
            <a:avLst/>
          </a:prstGeom>
          <a:noFill/>
        </p:spPr>
        <p:txBody>
          <a:bodyPr wrap="square" rtlCol="0">
            <a:spAutoFit/>
          </a:bodyPr>
          <a:lstStyle/>
          <a:p>
            <a:r>
              <a:rPr lang="zh-CN" altLang="en-US" sz="2400" b="1" dirty="0"/>
              <a:t>快速构建企业不确定性应用</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1" y="1974065"/>
            <a:ext cx="10270273" cy="3228513"/>
          </a:xfrm>
          <a:prstGeom prst="rect">
            <a:avLst/>
          </a:prstGeom>
          <a:noFill/>
        </p:spPr>
        <p:txBody>
          <a:bodyPr wrap="square" rtlCol="0">
            <a:spAutoFit/>
          </a:bodyPr>
          <a:lstStyle/>
          <a:p>
            <a:pPr>
              <a:lnSpc>
                <a:spcPct val="150000"/>
              </a:lnSpc>
            </a:pPr>
            <a:r>
              <a:rPr lang="zh-CN" altLang="en-US" dirty="0"/>
              <a:t>通过</a:t>
            </a:r>
            <a:r>
              <a:rPr lang="en-US" altLang="zh-CN" dirty="0"/>
              <a:t>APEX</a:t>
            </a:r>
            <a:r>
              <a:rPr lang="zh-CN" altLang="en-US" dirty="0"/>
              <a:t>快速构建必要的应用，以满足新的业务要求。</a:t>
            </a:r>
            <a:endParaRPr lang="en-US" altLang="zh-CN" dirty="0"/>
          </a:p>
          <a:p>
            <a:pPr>
              <a:lnSpc>
                <a:spcPct val="150000"/>
              </a:lnSpc>
            </a:pPr>
            <a:endParaRPr lang="en-US" altLang="zh-CN" sz="1400" dirty="0"/>
          </a:p>
          <a:p>
            <a:pPr>
              <a:lnSpc>
                <a:spcPct val="150000"/>
              </a:lnSpc>
            </a:pPr>
            <a:r>
              <a:rPr lang="zh-CN" altLang="en-US" dirty="0"/>
              <a:t>为了满足不断变化的业务需求和保持竞争力，企业会堆积大量应用。这些应用通常都是非企业级核心应用，它可能只在有限的一段时间内需要使用。但</a:t>
            </a:r>
            <a:r>
              <a:rPr lang="en-US" altLang="zh-CN" dirty="0"/>
              <a:t>…</a:t>
            </a:r>
            <a:r>
              <a:rPr lang="zh-CN" altLang="en-US" dirty="0"/>
              <a:t>是否需要这些应用的需求不明确</a:t>
            </a:r>
            <a:r>
              <a:rPr lang="en-US" altLang="zh-CN" dirty="0"/>
              <a:t>, </a:t>
            </a:r>
            <a:r>
              <a:rPr lang="zh-CN" altLang="en-US" dirty="0"/>
              <a:t>应用的业务需求也可能会随时发生变化。</a:t>
            </a:r>
            <a:endParaRPr lang="en-US" altLang="zh-CN" dirty="0"/>
          </a:p>
          <a:p>
            <a:pPr>
              <a:lnSpc>
                <a:spcPct val="150000"/>
              </a:lnSpc>
            </a:pPr>
            <a:endParaRPr lang="en-US" altLang="zh-CN" sz="1200" dirty="0"/>
          </a:p>
          <a:p>
            <a:pPr>
              <a:lnSpc>
                <a:spcPct val="150000"/>
              </a:lnSpc>
            </a:pPr>
            <a:r>
              <a:rPr lang="zh-CN" altLang="en-US" dirty="0"/>
              <a:t>应对这种场合，</a:t>
            </a:r>
            <a:r>
              <a:rPr lang="zh-CN" altLang="en-US" b="1" dirty="0">
                <a:solidFill>
                  <a:schemeClr val="accent1"/>
                </a:solidFill>
              </a:rPr>
              <a:t>通过</a:t>
            </a:r>
            <a:r>
              <a:rPr lang="en-US" altLang="zh-CN" b="1" dirty="0">
                <a:solidFill>
                  <a:schemeClr val="accent1"/>
                </a:solidFill>
              </a:rPr>
              <a:t>APEX</a:t>
            </a:r>
            <a:r>
              <a:rPr lang="zh-CN" altLang="en-US" b="1" dirty="0">
                <a:solidFill>
                  <a:schemeClr val="accent1"/>
                </a:solidFill>
              </a:rPr>
              <a:t>不管是快速构建还是应对业务需求调整应用，都可快速实现，从而提高效率。</a:t>
            </a:r>
          </a:p>
        </p:txBody>
      </p:sp>
      <p:sp>
        <p:nvSpPr>
          <p:cNvPr id="8" name="Footer Placeholder 7">
            <a:extLst>
              <a:ext uri="{FF2B5EF4-FFF2-40B4-BE49-F238E27FC236}">
                <a16:creationId xmlns:a16="http://schemas.microsoft.com/office/drawing/2014/main" id="{B6F67CB3-246E-F41C-7AD6-72250A61A540}"/>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Tree>
    <p:extLst>
      <p:ext uri="{BB962C8B-B14F-4D97-AF65-F5344CB8AC3E}">
        <p14:creationId xmlns:p14="http://schemas.microsoft.com/office/powerpoint/2010/main" val="14381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2" y="759094"/>
            <a:ext cx="3527230" cy="461665"/>
          </a:xfrm>
          <a:prstGeom prst="rect">
            <a:avLst/>
          </a:prstGeom>
          <a:noFill/>
        </p:spPr>
        <p:txBody>
          <a:bodyPr wrap="square" rtlCol="0">
            <a:spAutoFit/>
          </a:bodyPr>
          <a:lstStyle/>
          <a:p>
            <a:r>
              <a:rPr lang="zh-CN" altLang="en-US" sz="2400" b="1" dirty="0"/>
              <a:t>数据集报告</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2" y="1910048"/>
            <a:ext cx="10460809" cy="4074898"/>
          </a:xfrm>
          <a:prstGeom prst="rect">
            <a:avLst/>
          </a:prstGeom>
          <a:noFill/>
        </p:spPr>
        <p:txBody>
          <a:bodyPr wrap="square" rtlCol="0">
            <a:spAutoFit/>
          </a:bodyPr>
          <a:lstStyle/>
          <a:p>
            <a:pPr>
              <a:lnSpc>
                <a:spcPct val="150000"/>
              </a:lnSpc>
            </a:pPr>
            <a:r>
              <a:rPr lang="zh-CN" altLang="en-US" dirty="0"/>
              <a:t>在某些场景下，想要获取整个组织，甚至单个部门完整的</a:t>
            </a:r>
            <a:r>
              <a:rPr lang="en-US" altLang="zh-CN" dirty="0"/>
              <a:t>|</a:t>
            </a:r>
            <a:r>
              <a:rPr lang="zh-CN" altLang="en-US" dirty="0"/>
              <a:t>准确的信息。通常</a:t>
            </a:r>
            <a:r>
              <a:rPr lang="en-US" altLang="zh-CN" dirty="0"/>
              <a:t>…</a:t>
            </a:r>
            <a:r>
              <a:rPr lang="zh-CN" altLang="en-US" dirty="0"/>
              <a:t>都具有很大的挑战性，如</a:t>
            </a:r>
            <a:r>
              <a:rPr lang="en-US" altLang="zh-CN" dirty="0"/>
              <a:t>:</a:t>
            </a:r>
          </a:p>
          <a:p>
            <a:pPr marL="285750" indent="-285750">
              <a:lnSpc>
                <a:spcPct val="200000"/>
              </a:lnSpc>
              <a:buFont typeface="Wingdings" panose="05000000000000000000" pitchFamily="2" charset="2"/>
              <a:buChar char="Ø"/>
            </a:pPr>
            <a:r>
              <a:rPr lang="zh-CN" altLang="en-US" dirty="0"/>
              <a:t>数据保存在众多系统中；现有报表很有限。</a:t>
            </a:r>
            <a:endParaRPr lang="en-US" altLang="zh-CN" dirty="0"/>
          </a:p>
          <a:p>
            <a:pPr marL="285750" indent="-285750">
              <a:lnSpc>
                <a:spcPct val="200000"/>
              </a:lnSpc>
              <a:buFont typeface="Wingdings" panose="05000000000000000000" pitchFamily="2" charset="2"/>
              <a:buChar char="Ø"/>
            </a:pPr>
            <a:r>
              <a:rPr lang="zh-CN" altLang="en-US" dirty="0"/>
              <a:t>难以限制哪些人可以查看哪些内容，导致数据泄露。</a:t>
            </a:r>
            <a:endParaRPr lang="en-US" altLang="zh-CN" dirty="0"/>
          </a:p>
          <a:p>
            <a:pPr marL="285750" indent="-285750">
              <a:lnSpc>
                <a:spcPct val="200000"/>
              </a:lnSpc>
              <a:buFont typeface="Wingdings" panose="05000000000000000000" pitchFamily="2" charset="2"/>
              <a:buChar char="Ø"/>
            </a:pPr>
            <a:r>
              <a:rPr lang="zh-CN" altLang="en-US" dirty="0"/>
              <a:t>运行预编写的报表可能需要数小时。</a:t>
            </a:r>
            <a:endParaRPr lang="en-US" altLang="zh-CN" dirty="0"/>
          </a:p>
          <a:p>
            <a:pPr>
              <a:lnSpc>
                <a:spcPct val="200000"/>
              </a:lnSpc>
            </a:pPr>
            <a:endParaRPr lang="en-US" altLang="zh-CN" dirty="0"/>
          </a:p>
          <a:p>
            <a:pPr>
              <a:lnSpc>
                <a:spcPct val="200000"/>
              </a:lnSpc>
            </a:pPr>
            <a:endParaRPr lang="en-US" altLang="zh-CN" sz="500" dirty="0"/>
          </a:p>
          <a:p>
            <a:pPr>
              <a:lnSpc>
                <a:spcPct val="150000"/>
              </a:lnSpc>
            </a:pPr>
            <a:r>
              <a:rPr lang="zh-CN" altLang="en-US" b="1" dirty="0">
                <a:solidFill>
                  <a:schemeClr val="accent1"/>
                </a:solidFill>
              </a:rPr>
              <a:t>利用 </a:t>
            </a:r>
            <a:r>
              <a:rPr lang="en-US" altLang="zh-CN" b="1" dirty="0">
                <a:solidFill>
                  <a:schemeClr val="accent1"/>
                </a:solidFill>
              </a:rPr>
              <a:t>APEX </a:t>
            </a:r>
            <a:r>
              <a:rPr lang="zh-CN" altLang="en-US" b="1" dirty="0">
                <a:solidFill>
                  <a:schemeClr val="accent1"/>
                </a:solidFill>
              </a:rPr>
              <a:t>及其丰富的报表和数据可视化功能，可非常轻松地开发适合各种场景的</a:t>
            </a:r>
            <a:r>
              <a:rPr lang="en-US" altLang="zh-CN" b="1" dirty="0">
                <a:solidFill>
                  <a:schemeClr val="accent1"/>
                </a:solidFill>
              </a:rPr>
              <a:t>Dashboard</a:t>
            </a:r>
            <a:r>
              <a:rPr lang="zh-CN" altLang="en-US" b="1" dirty="0">
                <a:solidFill>
                  <a:schemeClr val="accent1"/>
                </a:solidFill>
              </a:rPr>
              <a:t>和报表应用，从而避免上记的这些情况。</a:t>
            </a:r>
            <a:endParaRPr lang="en-US" altLang="zh-CN" b="1" dirty="0">
              <a:solidFill>
                <a:schemeClr val="accent1"/>
              </a:solidFill>
            </a:endParaRPr>
          </a:p>
        </p:txBody>
      </p:sp>
      <p:sp>
        <p:nvSpPr>
          <p:cNvPr id="8" name="Footer Placeholder 7">
            <a:extLst>
              <a:ext uri="{FF2B5EF4-FFF2-40B4-BE49-F238E27FC236}">
                <a16:creationId xmlns:a16="http://schemas.microsoft.com/office/drawing/2014/main" id="{1B8E55FC-CE46-98EB-2D34-732255BFCDC1}"/>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Tree>
    <p:extLst>
      <p:ext uri="{BB962C8B-B14F-4D97-AF65-F5344CB8AC3E}">
        <p14:creationId xmlns:p14="http://schemas.microsoft.com/office/powerpoint/2010/main" val="2720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B9071F-079C-4233-8774-9EC86727C93B}"/>
              </a:ext>
            </a:extLst>
          </p:cNvPr>
          <p:cNvSpPr>
            <a:spLocks noGrp="1"/>
          </p:cNvSpPr>
          <p:nvPr>
            <p:ph type="title"/>
          </p:nvPr>
        </p:nvSpPr>
        <p:spPr/>
        <p:txBody>
          <a:bodyPr/>
          <a:lstStyle/>
          <a:p>
            <a:r>
              <a:rPr lang="zh-CN" altLang="en-US" dirty="0"/>
              <a:t>传统开发这样的应用需要多久？</a:t>
            </a:r>
          </a:p>
        </p:txBody>
      </p:sp>
      <p:sp>
        <p:nvSpPr>
          <p:cNvPr id="4" name="Footer Placeholder 3">
            <a:extLst>
              <a:ext uri="{FF2B5EF4-FFF2-40B4-BE49-F238E27FC236}">
                <a16:creationId xmlns:a16="http://schemas.microsoft.com/office/drawing/2014/main" id="{2A5CEBC3-6F81-4D2E-B16E-884D6F9EE4A6}"/>
              </a:ext>
            </a:extLst>
          </p:cNvPr>
          <p:cNvSpPr>
            <a:spLocks noGrp="1"/>
          </p:cNvSpPr>
          <p:nvPr>
            <p:ph type="ftr" sz="quarter" idx="46"/>
          </p:nvPr>
        </p:nvSpPr>
        <p:spPr/>
        <p:txBody>
          <a:bodyPr/>
          <a:lstStyle/>
          <a:p>
            <a:r>
              <a:rPr lang="en-US"/>
              <a:t>Copyright © 2023, Oracle and/or its affiliates</a:t>
            </a:r>
            <a:endParaRPr lang="en-US" dirty="0"/>
          </a:p>
        </p:txBody>
      </p:sp>
      <p:pic>
        <p:nvPicPr>
          <p:cNvPr id="5" name="图片 12">
            <a:extLst>
              <a:ext uri="{FF2B5EF4-FFF2-40B4-BE49-F238E27FC236}">
                <a16:creationId xmlns:a16="http://schemas.microsoft.com/office/drawing/2014/main" id="{D90B29F3-E05C-4593-B849-45A0A9789389}"/>
              </a:ext>
            </a:extLst>
          </p:cNvPr>
          <p:cNvPicPr>
            <a:picLocks noChangeAspect="1"/>
          </p:cNvPicPr>
          <p:nvPr/>
        </p:nvPicPr>
        <p:blipFill>
          <a:blip r:embed="rId2"/>
          <a:stretch>
            <a:fillRect/>
          </a:stretch>
        </p:blipFill>
        <p:spPr>
          <a:xfrm>
            <a:off x="6038192" y="1311970"/>
            <a:ext cx="4140000" cy="2080726"/>
          </a:xfrm>
          <a:prstGeom prst="rect">
            <a:avLst/>
          </a:prstGeom>
        </p:spPr>
      </p:pic>
      <p:pic>
        <p:nvPicPr>
          <p:cNvPr id="6" name="图片 14">
            <a:extLst>
              <a:ext uri="{FF2B5EF4-FFF2-40B4-BE49-F238E27FC236}">
                <a16:creationId xmlns:a16="http://schemas.microsoft.com/office/drawing/2014/main" id="{0F11169A-477F-4F3F-A845-6FBD0FB7FDEC}"/>
              </a:ext>
            </a:extLst>
          </p:cNvPr>
          <p:cNvPicPr>
            <a:picLocks noChangeAspect="1"/>
          </p:cNvPicPr>
          <p:nvPr/>
        </p:nvPicPr>
        <p:blipFill>
          <a:blip r:embed="rId3"/>
          <a:stretch>
            <a:fillRect/>
          </a:stretch>
        </p:blipFill>
        <p:spPr>
          <a:xfrm>
            <a:off x="7874070" y="2145459"/>
            <a:ext cx="4140000" cy="2048605"/>
          </a:xfrm>
          <a:prstGeom prst="rect">
            <a:avLst/>
          </a:prstGeom>
        </p:spPr>
      </p:pic>
      <p:pic>
        <p:nvPicPr>
          <p:cNvPr id="7" name="图片 13">
            <a:extLst>
              <a:ext uri="{FF2B5EF4-FFF2-40B4-BE49-F238E27FC236}">
                <a16:creationId xmlns:a16="http://schemas.microsoft.com/office/drawing/2014/main" id="{94B91034-A37A-4273-94C9-0B9E9BF4764E}"/>
              </a:ext>
            </a:extLst>
          </p:cNvPr>
          <p:cNvPicPr>
            <a:picLocks noChangeAspect="1"/>
          </p:cNvPicPr>
          <p:nvPr/>
        </p:nvPicPr>
        <p:blipFill>
          <a:blip r:embed="rId4"/>
          <a:stretch>
            <a:fillRect/>
          </a:stretch>
        </p:blipFill>
        <p:spPr>
          <a:xfrm>
            <a:off x="6118864" y="3827386"/>
            <a:ext cx="4140000" cy="2035278"/>
          </a:xfrm>
          <a:prstGeom prst="rect">
            <a:avLst/>
          </a:prstGeom>
        </p:spPr>
      </p:pic>
      <p:pic>
        <p:nvPicPr>
          <p:cNvPr id="8" name="图片 15">
            <a:extLst>
              <a:ext uri="{FF2B5EF4-FFF2-40B4-BE49-F238E27FC236}">
                <a16:creationId xmlns:a16="http://schemas.microsoft.com/office/drawing/2014/main" id="{20ABF3F3-9E7C-436E-AD6A-8A4862224489}"/>
              </a:ext>
            </a:extLst>
          </p:cNvPr>
          <p:cNvPicPr>
            <a:picLocks noChangeAspect="1"/>
          </p:cNvPicPr>
          <p:nvPr/>
        </p:nvPicPr>
        <p:blipFill>
          <a:blip r:embed="rId5"/>
          <a:stretch>
            <a:fillRect/>
          </a:stretch>
        </p:blipFill>
        <p:spPr>
          <a:xfrm>
            <a:off x="7693247" y="4831660"/>
            <a:ext cx="4140000" cy="2062008"/>
          </a:xfrm>
          <a:prstGeom prst="rect">
            <a:avLst/>
          </a:prstGeom>
        </p:spPr>
      </p:pic>
      <p:pic>
        <p:nvPicPr>
          <p:cNvPr id="9" name="图片 17">
            <a:extLst>
              <a:ext uri="{FF2B5EF4-FFF2-40B4-BE49-F238E27FC236}">
                <a16:creationId xmlns:a16="http://schemas.microsoft.com/office/drawing/2014/main" id="{CDFB2377-A5D1-48B3-9999-2D9A25F4B760}"/>
              </a:ext>
            </a:extLst>
          </p:cNvPr>
          <p:cNvPicPr>
            <a:picLocks noChangeAspect="1"/>
          </p:cNvPicPr>
          <p:nvPr/>
        </p:nvPicPr>
        <p:blipFill>
          <a:blip r:embed="rId6"/>
          <a:stretch>
            <a:fillRect/>
          </a:stretch>
        </p:blipFill>
        <p:spPr>
          <a:xfrm>
            <a:off x="174755" y="1416473"/>
            <a:ext cx="5220000" cy="958207"/>
          </a:xfrm>
          <a:prstGeom prst="rect">
            <a:avLst/>
          </a:prstGeom>
        </p:spPr>
      </p:pic>
      <p:grpSp>
        <p:nvGrpSpPr>
          <p:cNvPr id="10" name="组合 37">
            <a:extLst>
              <a:ext uri="{FF2B5EF4-FFF2-40B4-BE49-F238E27FC236}">
                <a16:creationId xmlns:a16="http://schemas.microsoft.com/office/drawing/2014/main" id="{AFCB5FC5-8BC5-49A0-AE08-DA4ECE91F47E}"/>
              </a:ext>
            </a:extLst>
          </p:cNvPr>
          <p:cNvGrpSpPr>
            <a:grpSpLocks noChangeAspect="1"/>
          </p:cNvGrpSpPr>
          <p:nvPr/>
        </p:nvGrpSpPr>
        <p:grpSpPr>
          <a:xfrm>
            <a:off x="-162575" y="3868272"/>
            <a:ext cx="4884510" cy="2555707"/>
            <a:chOff x="50543" y="6937184"/>
            <a:chExt cx="11480227" cy="6006764"/>
          </a:xfrm>
        </p:grpSpPr>
        <p:pic>
          <p:nvPicPr>
            <p:cNvPr id="11" name="图片 30">
              <a:extLst>
                <a:ext uri="{FF2B5EF4-FFF2-40B4-BE49-F238E27FC236}">
                  <a16:creationId xmlns:a16="http://schemas.microsoft.com/office/drawing/2014/main" id="{0AAACC11-3B87-4F49-A524-8C5797FF2827}"/>
                </a:ext>
              </a:extLst>
            </p:cNvPr>
            <p:cNvPicPr>
              <a:picLocks/>
            </p:cNvPicPr>
            <p:nvPr/>
          </p:nvPicPr>
          <p:blipFill>
            <a:blip r:embed="rId7"/>
            <a:stretch>
              <a:fillRect/>
            </a:stretch>
          </p:blipFill>
          <p:spPr>
            <a:xfrm>
              <a:off x="1268375" y="7135130"/>
              <a:ext cx="9072000" cy="5580000"/>
            </a:xfrm>
            <a:prstGeom prst="rect">
              <a:avLst/>
            </a:prstGeom>
          </p:spPr>
        </p:pic>
        <p:grpSp>
          <p:nvGrpSpPr>
            <p:cNvPr id="12" name="组合 28">
              <a:extLst>
                <a:ext uri="{FF2B5EF4-FFF2-40B4-BE49-F238E27FC236}">
                  <a16:creationId xmlns:a16="http://schemas.microsoft.com/office/drawing/2014/main" id="{9A9B3887-8AA6-4436-9BB7-297FA9A65087}"/>
                </a:ext>
              </a:extLst>
            </p:cNvPr>
            <p:cNvGrpSpPr>
              <a:grpSpLocks noChangeAspect="1"/>
            </p:cNvGrpSpPr>
            <p:nvPr/>
          </p:nvGrpSpPr>
          <p:grpSpPr>
            <a:xfrm>
              <a:off x="50543" y="6937184"/>
              <a:ext cx="11480227" cy="6006764"/>
              <a:chOff x="6465093" y="3015397"/>
              <a:chExt cx="4492806" cy="2350757"/>
            </a:xfrm>
          </p:grpSpPr>
          <p:sp>
            <p:nvSpPr>
              <p:cNvPr id="13" name="Freeform: Shape 17">
                <a:extLst>
                  <a:ext uri="{FF2B5EF4-FFF2-40B4-BE49-F238E27FC236}">
                    <a16:creationId xmlns:a16="http://schemas.microsoft.com/office/drawing/2014/main" id="{8D7D6BB3-0495-4C6D-A0B9-277732A2BE71}"/>
                  </a:ext>
                  <a:ext uri="{C183D7F6-B498-43B3-948B-1728B52AA6E4}">
                    <adec:decorative xmlns:adec="http://schemas.microsoft.com/office/drawing/2017/decorative" val="1"/>
                  </a:ext>
                </a:extLst>
              </p:cNvPr>
              <p:cNvSpPr/>
              <p:nvPr/>
            </p:nvSpPr>
            <p:spPr>
              <a:xfrm>
                <a:off x="6465093" y="5279090"/>
                <a:ext cx="4492806" cy="87064"/>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sz="900"/>
              </a:p>
            </p:txBody>
          </p:sp>
          <p:sp>
            <p:nvSpPr>
              <p:cNvPr id="14" name="Freeform: Shape 18">
                <a:extLst>
                  <a:ext uri="{FF2B5EF4-FFF2-40B4-BE49-F238E27FC236}">
                    <a16:creationId xmlns:a16="http://schemas.microsoft.com/office/drawing/2014/main" id="{F4DFBAC1-AF69-4E56-979A-889D9F665AD7}"/>
                  </a:ext>
                  <a:ext uri="{C183D7F6-B498-43B3-948B-1728B52AA6E4}">
                    <adec:decorative xmlns:adec="http://schemas.microsoft.com/office/drawing/2017/decorative" val="1"/>
                  </a:ext>
                </a:extLst>
              </p:cNvPr>
              <p:cNvSpPr/>
              <p:nvPr/>
            </p:nvSpPr>
            <p:spPr>
              <a:xfrm>
                <a:off x="6850562" y="3015397"/>
                <a:ext cx="3720219" cy="2350757"/>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sz="900"/>
              </a:p>
            </p:txBody>
          </p:sp>
        </p:grpSp>
      </p:grpSp>
      <p:grpSp>
        <p:nvGrpSpPr>
          <p:cNvPr id="15" name="组合 40">
            <a:extLst>
              <a:ext uri="{FF2B5EF4-FFF2-40B4-BE49-F238E27FC236}">
                <a16:creationId xmlns:a16="http://schemas.microsoft.com/office/drawing/2014/main" id="{0DFB937B-DB4B-4F0D-8F63-AF00FC179849}"/>
              </a:ext>
            </a:extLst>
          </p:cNvPr>
          <p:cNvGrpSpPr/>
          <p:nvPr/>
        </p:nvGrpSpPr>
        <p:grpSpPr>
          <a:xfrm>
            <a:off x="4188756" y="2934363"/>
            <a:ext cx="1830563" cy="3288611"/>
            <a:chOff x="6894770" y="4650756"/>
            <a:chExt cx="3661125" cy="6577221"/>
          </a:xfrm>
        </p:grpSpPr>
        <p:pic>
          <p:nvPicPr>
            <p:cNvPr id="16" name="图片 39">
              <a:extLst>
                <a:ext uri="{FF2B5EF4-FFF2-40B4-BE49-F238E27FC236}">
                  <a16:creationId xmlns:a16="http://schemas.microsoft.com/office/drawing/2014/main" id="{1983411E-C2D8-4E33-921A-C2EEAE8F9E05}"/>
                </a:ext>
              </a:extLst>
            </p:cNvPr>
            <p:cNvPicPr>
              <a:picLocks noChangeAspect="1"/>
            </p:cNvPicPr>
            <p:nvPr/>
          </p:nvPicPr>
          <p:blipFill>
            <a:blip r:embed="rId8"/>
            <a:stretch>
              <a:fillRect/>
            </a:stretch>
          </p:blipFill>
          <p:spPr>
            <a:xfrm>
              <a:off x="7052206" y="4650756"/>
              <a:ext cx="3384000" cy="6513196"/>
            </a:xfrm>
            <a:prstGeom prst="rect">
              <a:avLst/>
            </a:prstGeom>
          </p:spPr>
        </p:pic>
        <p:grpSp>
          <p:nvGrpSpPr>
            <p:cNvPr id="17" name="Group 25">
              <a:extLst>
                <a:ext uri="{FF2B5EF4-FFF2-40B4-BE49-F238E27FC236}">
                  <a16:creationId xmlns:a16="http://schemas.microsoft.com/office/drawing/2014/main" id="{5900EAD9-169A-43AF-B7F0-2DB36394D209}"/>
                </a:ext>
                <a:ext uri="{C183D7F6-B498-43B3-948B-1728B52AA6E4}">
                  <adec:decorative xmlns:adec="http://schemas.microsoft.com/office/drawing/2017/decorative" val="1"/>
                </a:ext>
              </a:extLst>
            </p:cNvPr>
            <p:cNvGrpSpPr>
              <a:grpSpLocks noChangeAspect="1"/>
            </p:cNvGrpSpPr>
            <p:nvPr/>
          </p:nvGrpSpPr>
          <p:grpSpPr>
            <a:xfrm>
              <a:off x="6894770" y="4656159"/>
              <a:ext cx="3661125" cy="6571818"/>
              <a:chOff x="9944688" y="1880726"/>
              <a:chExt cx="2079208" cy="3893148"/>
            </a:xfrm>
          </p:grpSpPr>
          <p:sp>
            <p:nvSpPr>
              <p:cNvPr id="18" name="Freeform: Shape 26">
                <a:extLst>
                  <a:ext uri="{FF2B5EF4-FFF2-40B4-BE49-F238E27FC236}">
                    <a16:creationId xmlns:a16="http://schemas.microsoft.com/office/drawing/2014/main" id="{A8D0C3DB-A531-4BF2-A1F7-709D37A506AB}"/>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pPr defTabSz="457200">
                  <a:defRPr/>
                </a:pPr>
                <a:endParaRPr lang="en-US" sz="900" kern="0">
                  <a:solidFill>
                    <a:srgbClr val="312D2A"/>
                  </a:solidFill>
                </a:endParaRPr>
              </a:p>
            </p:txBody>
          </p:sp>
          <p:sp>
            <p:nvSpPr>
              <p:cNvPr id="19" name="Freeform: Shape 27">
                <a:extLst>
                  <a:ext uri="{FF2B5EF4-FFF2-40B4-BE49-F238E27FC236}">
                    <a16:creationId xmlns:a16="http://schemas.microsoft.com/office/drawing/2014/main" id="{C0661878-BAF6-4E13-B74E-1574911B3126}"/>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BFA"/>
              </a:solidFill>
              <a:ln w="6019" cap="flat">
                <a:noFill/>
                <a:prstDash val="solid"/>
                <a:miter/>
              </a:ln>
            </p:spPr>
            <p:txBody>
              <a:bodyPr rtlCol="0" anchor="ctr"/>
              <a:lstStyle/>
              <a:p>
                <a:pPr defTabSz="457200">
                  <a:defRPr/>
                </a:pPr>
                <a:endParaRPr lang="en-US" sz="900" kern="0">
                  <a:solidFill>
                    <a:srgbClr val="312D2A"/>
                  </a:solidFill>
                </a:endParaRPr>
              </a:p>
            </p:txBody>
          </p:sp>
        </p:grpSp>
      </p:grpSp>
    </p:spTree>
    <p:extLst>
      <p:ext uri="{BB962C8B-B14F-4D97-AF65-F5344CB8AC3E}">
        <p14:creationId xmlns:p14="http://schemas.microsoft.com/office/powerpoint/2010/main" val="4899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723711" y="1600201"/>
            <a:ext cx="8208621" cy="2319489"/>
          </a:xfrm>
        </p:spPr>
        <p:txBody>
          <a:bodyPr/>
          <a:lstStyle/>
          <a:p>
            <a:endParaRPr lang="zh-CN" altLang="en-US" dirty="0"/>
          </a:p>
          <a:p>
            <a:endParaRPr lang="zh-CN" altLang="en-US" dirty="0"/>
          </a:p>
          <a:p>
            <a:r>
              <a:rPr lang="zh-CN" altLang="en-US" sz="3600" dirty="0"/>
              <a:t>客户案例</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20834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18B01-3083-45C5-BC2E-338C6E528B41}"/>
              </a:ext>
            </a:extLst>
          </p:cNvPr>
          <p:cNvSpPr>
            <a:spLocks noGrp="1"/>
          </p:cNvSpPr>
          <p:nvPr>
            <p:ph type="title"/>
          </p:nvPr>
        </p:nvSpPr>
        <p:spPr/>
        <p:txBody>
          <a:bodyPr/>
          <a:lstStyle/>
          <a:p>
            <a:r>
              <a:rPr lang="zh-CN" altLang="en-US" dirty="0"/>
              <a:t>会议预定系统</a:t>
            </a:r>
          </a:p>
        </p:txBody>
      </p:sp>
      <p:sp>
        <p:nvSpPr>
          <p:cNvPr id="4" name="Footer Placeholder 3">
            <a:extLst>
              <a:ext uri="{FF2B5EF4-FFF2-40B4-BE49-F238E27FC236}">
                <a16:creationId xmlns:a16="http://schemas.microsoft.com/office/drawing/2014/main" id="{2C341572-CEC0-4501-88C0-57464BF6DC43}"/>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Table&#10;&#10;Description automatically generated with medium confidence">
            <a:extLst>
              <a:ext uri="{FF2B5EF4-FFF2-40B4-BE49-F238E27FC236}">
                <a16:creationId xmlns:a16="http://schemas.microsoft.com/office/drawing/2014/main" id="{5655932F-05DE-4B8B-9A94-231490E3DAA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91268" y="1292929"/>
            <a:ext cx="10363200" cy="477678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4062CD8-082C-4696-866F-CC10DE5B35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1268" y="1292929"/>
            <a:ext cx="10347008" cy="4331494"/>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C7B46C6-7412-43A7-A708-430575571B8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1268" y="1292929"/>
            <a:ext cx="10371296" cy="4971098"/>
          </a:xfrm>
          <a:prstGeom prst="rect">
            <a:avLst/>
          </a:prstGeom>
        </p:spPr>
      </p:pic>
    </p:spTree>
    <p:extLst>
      <p:ext uri="{BB962C8B-B14F-4D97-AF65-F5344CB8AC3E}">
        <p14:creationId xmlns:p14="http://schemas.microsoft.com/office/powerpoint/2010/main" val="38432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87215-5395-4FF9-B191-45FD58E96C93}"/>
              </a:ext>
            </a:extLst>
          </p:cNvPr>
          <p:cNvSpPr>
            <a:spLocks noGrp="1"/>
          </p:cNvSpPr>
          <p:nvPr>
            <p:ph type="title"/>
          </p:nvPr>
        </p:nvSpPr>
        <p:spPr/>
        <p:txBody>
          <a:bodyPr/>
          <a:lstStyle/>
          <a:p>
            <a:r>
              <a:rPr lang="zh-CN" altLang="en-US" dirty="0"/>
              <a:t>医院检测分诊登记系统</a:t>
            </a:r>
          </a:p>
        </p:txBody>
      </p:sp>
      <p:sp>
        <p:nvSpPr>
          <p:cNvPr id="4" name="Footer Placeholder 3">
            <a:extLst>
              <a:ext uri="{FF2B5EF4-FFF2-40B4-BE49-F238E27FC236}">
                <a16:creationId xmlns:a16="http://schemas.microsoft.com/office/drawing/2014/main" id="{3F327C2A-0F14-4D0C-A015-A0779F0373AA}"/>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A2469C19-CFC8-4136-9D09-984BD14BF4D2}"/>
              </a:ext>
            </a:extLst>
          </p:cNvPr>
          <p:cNvPicPr>
            <a:picLocks noChangeAspect="1"/>
          </p:cNvPicPr>
          <p:nvPr/>
        </p:nvPicPr>
        <p:blipFill rotWithShape="1">
          <a:blip r:embed="rId2"/>
          <a:srcRect t="1608"/>
          <a:stretch/>
        </p:blipFill>
        <p:spPr>
          <a:xfrm>
            <a:off x="768675" y="1378203"/>
            <a:ext cx="8367340" cy="4819180"/>
          </a:xfrm>
          <a:prstGeom prst="rect">
            <a:avLst/>
          </a:prstGeom>
        </p:spPr>
      </p:pic>
      <p:pic>
        <p:nvPicPr>
          <p:cNvPr id="6" name="Picture 5">
            <a:extLst>
              <a:ext uri="{FF2B5EF4-FFF2-40B4-BE49-F238E27FC236}">
                <a16:creationId xmlns:a16="http://schemas.microsoft.com/office/drawing/2014/main" id="{60AEDE1F-8F76-47C3-9780-4688ED0327C9}"/>
              </a:ext>
            </a:extLst>
          </p:cNvPr>
          <p:cNvPicPr>
            <a:picLocks noChangeAspect="1"/>
          </p:cNvPicPr>
          <p:nvPr/>
        </p:nvPicPr>
        <p:blipFill>
          <a:blip r:embed="rId3"/>
          <a:stretch>
            <a:fillRect/>
          </a:stretch>
        </p:blipFill>
        <p:spPr>
          <a:xfrm>
            <a:off x="768675" y="1386862"/>
            <a:ext cx="8367340" cy="4897956"/>
          </a:xfrm>
          <a:prstGeom prst="rect">
            <a:avLst/>
          </a:prstGeom>
        </p:spPr>
      </p:pic>
      <p:pic>
        <p:nvPicPr>
          <p:cNvPr id="7" name="Picture 6">
            <a:extLst>
              <a:ext uri="{FF2B5EF4-FFF2-40B4-BE49-F238E27FC236}">
                <a16:creationId xmlns:a16="http://schemas.microsoft.com/office/drawing/2014/main" id="{22AD5A7A-AD0A-4638-AD6A-7F58DE320BF2}"/>
              </a:ext>
            </a:extLst>
          </p:cNvPr>
          <p:cNvPicPr>
            <a:picLocks noChangeAspect="1"/>
          </p:cNvPicPr>
          <p:nvPr/>
        </p:nvPicPr>
        <p:blipFill>
          <a:blip r:embed="rId4"/>
          <a:stretch>
            <a:fillRect/>
          </a:stretch>
        </p:blipFill>
        <p:spPr>
          <a:xfrm>
            <a:off x="768675" y="1315132"/>
            <a:ext cx="8923751" cy="5108847"/>
          </a:xfrm>
          <a:prstGeom prst="rect">
            <a:avLst/>
          </a:prstGeom>
        </p:spPr>
      </p:pic>
    </p:spTree>
    <p:extLst>
      <p:ext uri="{BB962C8B-B14F-4D97-AF65-F5344CB8AC3E}">
        <p14:creationId xmlns:p14="http://schemas.microsoft.com/office/powerpoint/2010/main" val="38241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58DEE5-9739-4597-9221-F47E84C3AA73}"/>
              </a:ext>
            </a:extLst>
          </p:cNvPr>
          <p:cNvSpPr>
            <a:spLocks noGrp="1"/>
          </p:cNvSpPr>
          <p:nvPr>
            <p:ph type="title"/>
          </p:nvPr>
        </p:nvSpPr>
        <p:spPr/>
        <p:txBody>
          <a:bodyPr/>
          <a:lstStyle/>
          <a:p>
            <a:r>
              <a:rPr lang="en" altLang="zh-CN"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XXX</a:t>
            </a:r>
            <a:r>
              <a:rPr lang="zh-CN" altLang="en-US"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汽车部件有限公司</a:t>
            </a:r>
            <a:endParaRPr lang="zh-CN" altLang="en-US" sz="1100" dirty="0"/>
          </a:p>
        </p:txBody>
      </p:sp>
      <p:sp>
        <p:nvSpPr>
          <p:cNvPr id="4" name="Footer Placeholder 3">
            <a:extLst>
              <a:ext uri="{FF2B5EF4-FFF2-40B4-BE49-F238E27FC236}">
                <a16:creationId xmlns:a16="http://schemas.microsoft.com/office/drawing/2014/main" id="{08D8DE9F-F328-4081-B6FA-D9299F677E47}"/>
              </a:ext>
            </a:extLst>
          </p:cNvPr>
          <p:cNvSpPr>
            <a:spLocks noGrp="1"/>
          </p:cNvSpPr>
          <p:nvPr>
            <p:ph type="ftr" sz="quarter" idx="46"/>
          </p:nvPr>
        </p:nvSpPr>
        <p:spPr/>
        <p:txBody>
          <a:bodyPr/>
          <a:lstStyle/>
          <a:p>
            <a:r>
              <a:rPr lang="en-US" dirty="0"/>
              <a:t>Copyright © 2023, Oracle and/or its affiliates</a:t>
            </a:r>
          </a:p>
        </p:txBody>
      </p:sp>
      <p:sp>
        <p:nvSpPr>
          <p:cNvPr id="6" name="TextBox 5">
            <a:extLst>
              <a:ext uri="{FF2B5EF4-FFF2-40B4-BE49-F238E27FC236}">
                <a16:creationId xmlns:a16="http://schemas.microsoft.com/office/drawing/2014/main" id="{369B53E3-9859-42F3-94C3-A1246E12F59C}"/>
              </a:ext>
            </a:extLst>
          </p:cNvPr>
          <p:cNvSpPr txBox="1"/>
          <p:nvPr/>
        </p:nvSpPr>
        <p:spPr>
          <a:xfrm>
            <a:off x="641411" y="963394"/>
            <a:ext cx="11319572" cy="307777"/>
          </a:xfrm>
          <a:prstGeom prst="rect">
            <a:avLst/>
          </a:prstGeom>
          <a:noFill/>
        </p:spPr>
        <p:txBody>
          <a:bodyPr wrap="square">
            <a:spAutoFit/>
          </a:bodyPr>
          <a:lstStyle/>
          <a:p>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Oracle ADW + APEX </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助力</a:t>
            </a:r>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XXX</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公司实现高效精准物料计算，有效衔接企业供应和市场需求，加速企业由“制造”向“智造”的转型。</a:t>
            </a:r>
            <a:endParaRPr lang="zh-CN" altLang="en-US" sz="1400" dirty="0"/>
          </a:p>
        </p:txBody>
      </p:sp>
      <p:sp>
        <p:nvSpPr>
          <p:cNvPr id="7" name="Footer Placeholder 3">
            <a:extLst>
              <a:ext uri="{FF2B5EF4-FFF2-40B4-BE49-F238E27FC236}">
                <a16:creationId xmlns:a16="http://schemas.microsoft.com/office/drawing/2014/main" id="{6CF25516-648D-4AB0-815D-F0B79B46021A}"/>
              </a:ext>
            </a:extLst>
          </p:cNvPr>
          <p:cNvSpPr txBox="1">
            <a:spLocks/>
          </p:cNvSpPr>
          <p:nvPr/>
        </p:nvSpPr>
        <p:spPr>
          <a:xfrm>
            <a:off x="2408704" y="6219547"/>
            <a:ext cx="457200" cy="1524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dirty="0"/>
          </a:p>
        </p:txBody>
      </p:sp>
      <p:grpSp>
        <p:nvGrpSpPr>
          <p:cNvPr id="8" name="组合 41">
            <a:extLst>
              <a:ext uri="{FF2B5EF4-FFF2-40B4-BE49-F238E27FC236}">
                <a16:creationId xmlns:a16="http://schemas.microsoft.com/office/drawing/2014/main" id="{AAF4367D-34E3-4145-B1C2-F2764C62F68D}"/>
              </a:ext>
            </a:extLst>
          </p:cNvPr>
          <p:cNvGrpSpPr>
            <a:grpSpLocks noChangeAspect="1"/>
          </p:cNvGrpSpPr>
          <p:nvPr/>
        </p:nvGrpSpPr>
        <p:grpSpPr>
          <a:xfrm>
            <a:off x="661106" y="2924855"/>
            <a:ext cx="8163622" cy="3447090"/>
            <a:chOff x="412157" y="3020951"/>
            <a:chExt cx="8932069" cy="3202090"/>
          </a:xfrm>
        </p:grpSpPr>
        <p:sp>
          <p:nvSpPr>
            <p:cNvPr id="9" name="Rounded Rectangle 28">
              <a:extLst>
                <a:ext uri="{FF2B5EF4-FFF2-40B4-BE49-F238E27FC236}">
                  <a16:creationId xmlns:a16="http://schemas.microsoft.com/office/drawing/2014/main" id="{5016D25B-8619-4E84-B4ED-DF4D4C2E4CE5}"/>
                </a:ext>
              </a:extLst>
            </p:cNvPr>
            <p:cNvSpPr>
              <a:spLocks noChangeAspect="1"/>
            </p:cNvSpPr>
            <p:nvPr/>
          </p:nvSpPr>
          <p:spPr>
            <a:xfrm>
              <a:off x="6549809" y="3020951"/>
              <a:ext cx="2794417"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146324" indent="-118709" defTabSz="457063">
                <a:lnSpc>
                  <a:spcPct val="110000"/>
                </a:lnSpc>
                <a:spcBef>
                  <a:spcPts val="300"/>
                </a:spcBef>
                <a:buClr>
                  <a:srgbClr val="E00000"/>
                </a:buClr>
                <a:buSzPct val="110000"/>
                <a:buFont typeface="Wingdings" panose="05000000000000000000" pitchFamily="2" charset="2"/>
                <a:buChar char="ü"/>
                <a:defRPr/>
              </a:pPr>
              <a:endParaRPr lang="en-US" sz="800" kern="0" dirty="0">
                <a:solidFill>
                  <a:srgbClr val="C8D9DE">
                    <a:lumMod val="10000"/>
                  </a:srgbClr>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0" name="Rounded Rectangle 18">
              <a:extLst>
                <a:ext uri="{FF2B5EF4-FFF2-40B4-BE49-F238E27FC236}">
                  <a16:creationId xmlns:a16="http://schemas.microsoft.com/office/drawing/2014/main" id="{7E3D6970-EBE1-44C1-83E9-EF6A5E9B66E7}"/>
                </a:ext>
              </a:extLst>
            </p:cNvPr>
            <p:cNvSpPr>
              <a:spLocks noChangeAspect="1"/>
            </p:cNvSpPr>
            <p:nvPr/>
          </p:nvSpPr>
          <p:spPr>
            <a:xfrm>
              <a:off x="412157" y="3021943"/>
              <a:ext cx="2687006" cy="3200107"/>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0" lvl="1" defTabSz="457063">
                <a:lnSpc>
                  <a:spcPts val="1100"/>
                </a:lnSpc>
                <a:buClr>
                  <a:srgbClr val="FF0000"/>
                </a:buClr>
                <a:defRPr/>
              </a:pPr>
              <a:endParaRPr lang="en-US" sz="16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1" name="Rounded Rectangle 27">
              <a:extLst>
                <a:ext uri="{FF2B5EF4-FFF2-40B4-BE49-F238E27FC236}">
                  <a16:creationId xmlns:a16="http://schemas.microsoft.com/office/drawing/2014/main" id="{586AF187-76BF-48E0-8239-5DBC119E17FE}"/>
                </a:ext>
              </a:extLst>
            </p:cNvPr>
            <p:cNvSpPr>
              <a:spLocks noChangeAspect="1"/>
            </p:cNvSpPr>
            <p:nvPr/>
          </p:nvSpPr>
          <p:spPr>
            <a:xfrm>
              <a:off x="3453052" y="3021943"/>
              <a:ext cx="2673288"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88239" lvl="1" indent="-88239" defTabSz="457063">
                <a:lnSpc>
                  <a:spcPts val="1100"/>
                </a:lnSpc>
                <a:buClr>
                  <a:srgbClr val="FF0000"/>
                </a:buClr>
                <a:buFont typeface="Arial" panose="020B0604020202020204" pitchFamily="34" charset="0"/>
                <a:buChar char="•"/>
                <a:defRPr/>
              </a:pPr>
              <a:endParaRPr lang="en-US" sz="8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2" name="Extract 38">
              <a:extLst>
                <a:ext uri="{FF2B5EF4-FFF2-40B4-BE49-F238E27FC236}">
                  <a16:creationId xmlns:a16="http://schemas.microsoft.com/office/drawing/2014/main" id="{CA96C9C9-126A-43E9-A4A9-AFA82D80762F}"/>
                </a:ext>
              </a:extLst>
            </p:cNvPr>
            <p:cNvSpPr>
              <a:spLocks noChangeAspect="1"/>
            </p:cNvSpPr>
            <p:nvPr/>
          </p:nvSpPr>
          <p:spPr>
            <a:xfrm rot="5400000">
              <a:off x="3057941" y="4306848"/>
              <a:ext cx="487363" cy="319087"/>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Extract 39">
              <a:extLst>
                <a:ext uri="{FF2B5EF4-FFF2-40B4-BE49-F238E27FC236}">
                  <a16:creationId xmlns:a16="http://schemas.microsoft.com/office/drawing/2014/main" id="{C50234DD-EA72-4D82-B378-AAA317221914}"/>
                </a:ext>
              </a:extLst>
            </p:cNvPr>
            <p:cNvSpPr>
              <a:spLocks noChangeAspect="1"/>
            </p:cNvSpPr>
            <p:nvPr/>
          </p:nvSpPr>
          <p:spPr>
            <a:xfrm rot="5400000">
              <a:off x="6103797" y="4296511"/>
              <a:ext cx="487363" cy="320675"/>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grpSp>
      <p:sp>
        <p:nvSpPr>
          <p:cNvPr id="14" name="TextBox 13">
            <a:extLst>
              <a:ext uri="{FF2B5EF4-FFF2-40B4-BE49-F238E27FC236}">
                <a16:creationId xmlns:a16="http://schemas.microsoft.com/office/drawing/2014/main" id="{014C048F-BA91-488B-9623-E95144D4D0E6}"/>
              </a:ext>
            </a:extLst>
          </p:cNvPr>
          <p:cNvSpPr txBox="1">
            <a:spLocks noChangeAspect="1"/>
          </p:cNvSpPr>
          <p:nvPr/>
        </p:nvSpPr>
        <p:spPr>
          <a:xfrm>
            <a:off x="1050865" y="314174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客户痛点</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t>
            </a:r>
          </a:p>
        </p:txBody>
      </p:sp>
      <p:sp>
        <p:nvSpPr>
          <p:cNvPr id="15" name="TextBox 14">
            <a:extLst>
              <a:ext uri="{FF2B5EF4-FFF2-40B4-BE49-F238E27FC236}">
                <a16:creationId xmlns:a16="http://schemas.microsoft.com/office/drawing/2014/main" id="{CE588FC2-6EB0-4F2F-802D-48E88C04107D}"/>
              </a:ext>
            </a:extLst>
          </p:cNvPr>
          <p:cNvSpPr txBox="1">
            <a:spLocks noChangeAspect="1"/>
          </p:cNvSpPr>
          <p:nvPr/>
        </p:nvSpPr>
        <p:spPr>
          <a:xfrm>
            <a:off x="3914698" y="3087521"/>
            <a:ext cx="1406159" cy="492443"/>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ADW</a:t>
            </a:r>
            <a:r>
              <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+APEX</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 </a:t>
            </a:r>
            <a:endPar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endParaRPr>
          </a:p>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解决方案</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6" name="TextBox 15">
            <a:extLst>
              <a:ext uri="{FF2B5EF4-FFF2-40B4-BE49-F238E27FC236}">
                <a16:creationId xmlns:a16="http://schemas.microsoft.com/office/drawing/2014/main" id="{A4C4116D-D801-4B7B-A060-2B0BE8B40E60}"/>
              </a:ext>
            </a:extLst>
          </p:cNvPr>
          <p:cNvSpPr txBox="1">
            <a:spLocks noChangeAspect="1"/>
          </p:cNvSpPr>
          <p:nvPr/>
        </p:nvSpPr>
        <p:spPr>
          <a:xfrm>
            <a:off x="6897054" y="307507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收益</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7" name="文本框 46">
            <a:extLst>
              <a:ext uri="{FF2B5EF4-FFF2-40B4-BE49-F238E27FC236}">
                <a16:creationId xmlns:a16="http://schemas.microsoft.com/office/drawing/2014/main" id="{70B5FA52-F762-4A98-954B-EC5872A6F335}"/>
              </a:ext>
            </a:extLst>
          </p:cNvPr>
          <p:cNvSpPr txBox="1"/>
          <p:nvPr/>
        </p:nvSpPr>
        <p:spPr>
          <a:xfrm>
            <a:off x="629939" y="3573706"/>
            <a:ext cx="2433737" cy="1617073"/>
          </a:xfrm>
          <a:prstGeom prst="rect">
            <a:avLst/>
          </a:prstGeom>
          <a:noFill/>
        </p:spPr>
        <p:txBody>
          <a:bodyPr wrap="square">
            <a:spAutoFit/>
          </a:bodyPr>
          <a:lstStyle/>
          <a:p>
            <a:pPr marL="88239" lvl="1" indent="-88239">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原物料计算应用（</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Excel</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VBA</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）遇到性能瓶颈</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原物料计算流程需要人工干预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查询历史记录困难</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8" name="文本框 47">
            <a:extLst>
              <a:ext uri="{FF2B5EF4-FFF2-40B4-BE49-F238E27FC236}">
                <a16:creationId xmlns:a16="http://schemas.microsoft.com/office/drawing/2014/main" id="{26584A61-0B0B-44A0-962C-28F68FC6A010}"/>
              </a:ext>
            </a:extLst>
          </p:cNvPr>
          <p:cNvSpPr txBox="1"/>
          <p:nvPr/>
        </p:nvSpPr>
        <p:spPr>
          <a:xfrm>
            <a:off x="3448083" y="3634039"/>
            <a:ext cx="2433737" cy="1028540"/>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ADW</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APEX </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PL/SQL</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48">
            <a:extLst>
              <a:ext uri="{FF2B5EF4-FFF2-40B4-BE49-F238E27FC236}">
                <a16:creationId xmlns:a16="http://schemas.microsoft.com/office/drawing/2014/main" id="{74A1132B-1AAF-4515-BB68-4A77B24FC163}"/>
              </a:ext>
            </a:extLst>
          </p:cNvPr>
          <p:cNvSpPr txBox="1"/>
          <p:nvPr/>
        </p:nvSpPr>
        <p:spPr>
          <a:xfrm>
            <a:off x="6242278" y="3573705"/>
            <a:ext cx="2612369" cy="1950924"/>
          </a:xfrm>
          <a:prstGeom prst="rect">
            <a:avLst/>
          </a:prstGeom>
          <a:noFill/>
        </p:spPr>
        <p:txBody>
          <a:bodyPr wrap="square">
            <a:spAutoFit/>
          </a:bodyPr>
          <a:lstStyle/>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物料计算耗时由</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4</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个小时缩短为</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5</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分钟</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运算过程无需人工干预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无缝兼容客户以前数据源</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提供便捷的历史数据查询功能</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20" name="TextBox 14">
            <a:extLst>
              <a:ext uri="{FF2B5EF4-FFF2-40B4-BE49-F238E27FC236}">
                <a16:creationId xmlns:a16="http://schemas.microsoft.com/office/drawing/2014/main" id="{C6CD3013-344B-44FE-BCF7-380792111E3F}"/>
              </a:ext>
            </a:extLst>
          </p:cNvPr>
          <p:cNvSpPr txBox="1">
            <a:spLocks noChangeAspect="1"/>
          </p:cNvSpPr>
          <p:nvPr/>
        </p:nvSpPr>
        <p:spPr>
          <a:xfrm>
            <a:off x="3755343" y="4710364"/>
            <a:ext cx="1734935" cy="246221"/>
          </a:xfrm>
          <a:prstGeom prst="rect">
            <a:avLst/>
          </a:prstGeom>
          <a:noFill/>
          <a:ln>
            <a:noFill/>
          </a:ln>
          <a:effectLst>
            <a:outerShdw blurRad="50800" dist="12700" dir="2700000">
              <a:srgbClr val="000000">
                <a:alpha val="16000"/>
              </a:srgbClr>
            </a:outerShdw>
          </a:effectLst>
        </p:spPr>
        <p:txBody>
          <a:bodyPr wrap="square"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数据集</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&amp; </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查询</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21" name="文本框 51">
            <a:extLst>
              <a:ext uri="{FF2B5EF4-FFF2-40B4-BE49-F238E27FC236}">
                <a16:creationId xmlns:a16="http://schemas.microsoft.com/office/drawing/2014/main" id="{7C7CBFBC-7A2F-4D1A-88B2-602AE57AFDCC}"/>
              </a:ext>
            </a:extLst>
          </p:cNvPr>
          <p:cNvSpPr txBox="1"/>
          <p:nvPr/>
        </p:nvSpPr>
        <p:spPr>
          <a:xfrm>
            <a:off x="3457017" y="5032831"/>
            <a:ext cx="2393671" cy="1283223"/>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数据集-BOM</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，存货属性，订单需求，可用量</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数据查询-</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物料计算结果，历史数据</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grpSp>
        <p:nvGrpSpPr>
          <p:cNvPr id="22" name="组合 5">
            <a:extLst>
              <a:ext uri="{FF2B5EF4-FFF2-40B4-BE49-F238E27FC236}">
                <a16:creationId xmlns:a16="http://schemas.microsoft.com/office/drawing/2014/main" id="{A71970C8-08B4-485A-B545-3D6510960F31}"/>
              </a:ext>
            </a:extLst>
          </p:cNvPr>
          <p:cNvGrpSpPr>
            <a:grpSpLocks noChangeAspect="1"/>
          </p:cNvGrpSpPr>
          <p:nvPr/>
        </p:nvGrpSpPr>
        <p:grpSpPr>
          <a:xfrm>
            <a:off x="9251502" y="2924855"/>
            <a:ext cx="2185442" cy="3178807"/>
            <a:chOff x="9763910" y="2830847"/>
            <a:chExt cx="2236885" cy="3253631"/>
          </a:xfrm>
        </p:grpSpPr>
        <p:pic>
          <p:nvPicPr>
            <p:cNvPr id="23" name="图片 35">
              <a:extLst>
                <a:ext uri="{FF2B5EF4-FFF2-40B4-BE49-F238E27FC236}">
                  <a16:creationId xmlns:a16="http://schemas.microsoft.com/office/drawing/2014/main" id="{E181ABDD-A52A-4A46-A7E9-0110C021D054}"/>
                </a:ext>
              </a:extLst>
            </p:cNvPr>
            <p:cNvPicPr>
              <a:picLocks noChangeAspect="1"/>
            </p:cNvPicPr>
            <p:nvPr/>
          </p:nvPicPr>
          <p:blipFill>
            <a:blip r:embed="rId2"/>
            <a:stretch>
              <a:fillRect/>
            </a:stretch>
          </p:blipFill>
          <p:spPr>
            <a:xfrm>
              <a:off x="9768402" y="2830847"/>
              <a:ext cx="1104931" cy="1001747"/>
            </a:xfrm>
            <a:prstGeom prst="rect">
              <a:avLst/>
            </a:prstGeom>
            <a:ln>
              <a:noFill/>
            </a:ln>
            <a:effectLst>
              <a:softEdge rad="112500"/>
            </a:effectLst>
          </p:spPr>
        </p:pic>
        <p:pic>
          <p:nvPicPr>
            <p:cNvPr id="24" name="图片 36">
              <a:extLst>
                <a:ext uri="{FF2B5EF4-FFF2-40B4-BE49-F238E27FC236}">
                  <a16:creationId xmlns:a16="http://schemas.microsoft.com/office/drawing/2014/main" id="{B52DF92A-3A14-46A0-A3AA-2827710BE0A7}"/>
                </a:ext>
              </a:extLst>
            </p:cNvPr>
            <p:cNvPicPr>
              <a:picLocks noChangeAspect="1"/>
            </p:cNvPicPr>
            <p:nvPr/>
          </p:nvPicPr>
          <p:blipFill>
            <a:blip r:embed="rId3"/>
            <a:stretch>
              <a:fillRect/>
            </a:stretch>
          </p:blipFill>
          <p:spPr>
            <a:xfrm>
              <a:off x="10884945" y="2842278"/>
              <a:ext cx="1102423" cy="990458"/>
            </a:xfrm>
            <a:prstGeom prst="rect">
              <a:avLst/>
            </a:prstGeom>
            <a:ln>
              <a:noFill/>
            </a:ln>
            <a:effectLst>
              <a:softEdge rad="112500"/>
            </a:effectLst>
          </p:spPr>
        </p:pic>
        <p:pic>
          <p:nvPicPr>
            <p:cNvPr id="25" name="图片 37">
              <a:extLst>
                <a:ext uri="{FF2B5EF4-FFF2-40B4-BE49-F238E27FC236}">
                  <a16:creationId xmlns:a16="http://schemas.microsoft.com/office/drawing/2014/main" id="{00AC6789-9B4C-4BB4-BA33-01F6B14FB7AD}"/>
                </a:ext>
              </a:extLst>
            </p:cNvPr>
            <p:cNvPicPr>
              <a:picLocks noChangeAspect="1"/>
            </p:cNvPicPr>
            <p:nvPr/>
          </p:nvPicPr>
          <p:blipFill>
            <a:blip r:embed="rId4"/>
            <a:stretch>
              <a:fillRect/>
            </a:stretch>
          </p:blipFill>
          <p:spPr>
            <a:xfrm>
              <a:off x="9763910" y="3948445"/>
              <a:ext cx="1109423" cy="1015526"/>
            </a:xfrm>
            <a:prstGeom prst="rect">
              <a:avLst/>
            </a:prstGeom>
            <a:ln>
              <a:noFill/>
            </a:ln>
            <a:effectLst>
              <a:softEdge rad="112500"/>
            </a:effectLst>
          </p:spPr>
        </p:pic>
        <p:pic>
          <p:nvPicPr>
            <p:cNvPr id="26" name="图片 38">
              <a:extLst>
                <a:ext uri="{FF2B5EF4-FFF2-40B4-BE49-F238E27FC236}">
                  <a16:creationId xmlns:a16="http://schemas.microsoft.com/office/drawing/2014/main" id="{539694B7-B522-46BD-B74B-3CF7A20C4BB5}"/>
                </a:ext>
              </a:extLst>
            </p:cNvPr>
            <p:cNvPicPr>
              <a:picLocks noChangeAspect="1"/>
            </p:cNvPicPr>
            <p:nvPr/>
          </p:nvPicPr>
          <p:blipFill>
            <a:blip r:embed="rId5"/>
            <a:stretch>
              <a:fillRect/>
            </a:stretch>
          </p:blipFill>
          <p:spPr>
            <a:xfrm>
              <a:off x="10879760" y="3948445"/>
              <a:ext cx="1121035" cy="1015526"/>
            </a:xfrm>
            <a:prstGeom prst="rect">
              <a:avLst/>
            </a:prstGeom>
            <a:ln>
              <a:noFill/>
            </a:ln>
            <a:effectLst>
              <a:softEdge rad="112500"/>
            </a:effectLst>
          </p:spPr>
        </p:pic>
        <p:pic>
          <p:nvPicPr>
            <p:cNvPr id="27" name="图片 39">
              <a:extLst>
                <a:ext uri="{FF2B5EF4-FFF2-40B4-BE49-F238E27FC236}">
                  <a16:creationId xmlns:a16="http://schemas.microsoft.com/office/drawing/2014/main" id="{955BF182-C4D4-46E6-8D07-AB2BF9691FA4}"/>
                </a:ext>
              </a:extLst>
            </p:cNvPr>
            <p:cNvPicPr>
              <a:picLocks noChangeAspect="1"/>
            </p:cNvPicPr>
            <p:nvPr/>
          </p:nvPicPr>
          <p:blipFill>
            <a:blip r:embed="rId6"/>
            <a:stretch>
              <a:fillRect/>
            </a:stretch>
          </p:blipFill>
          <p:spPr>
            <a:xfrm>
              <a:off x="9778634" y="5075811"/>
              <a:ext cx="1094699" cy="1008667"/>
            </a:xfrm>
            <a:prstGeom prst="rect">
              <a:avLst/>
            </a:prstGeom>
            <a:ln>
              <a:noFill/>
            </a:ln>
            <a:effectLst>
              <a:softEdge rad="112500"/>
            </a:effectLst>
          </p:spPr>
        </p:pic>
        <p:pic>
          <p:nvPicPr>
            <p:cNvPr id="28" name="图片 40">
              <a:extLst>
                <a:ext uri="{FF2B5EF4-FFF2-40B4-BE49-F238E27FC236}">
                  <a16:creationId xmlns:a16="http://schemas.microsoft.com/office/drawing/2014/main" id="{88D10367-770C-4296-A1A4-05A3417C7464}"/>
                </a:ext>
              </a:extLst>
            </p:cNvPr>
            <p:cNvPicPr>
              <a:picLocks noChangeAspect="1"/>
            </p:cNvPicPr>
            <p:nvPr/>
          </p:nvPicPr>
          <p:blipFill>
            <a:blip r:embed="rId7"/>
            <a:stretch>
              <a:fillRect/>
            </a:stretch>
          </p:blipFill>
          <p:spPr>
            <a:xfrm>
              <a:off x="10879760" y="5073885"/>
              <a:ext cx="1106754" cy="1007998"/>
            </a:xfrm>
            <a:prstGeom prst="rect">
              <a:avLst/>
            </a:prstGeom>
            <a:ln>
              <a:noFill/>
            </a:ln>
            <a:effectLst>
              <a:softEdge rad="112500"/>
            </a:effectLst>
          </p:spPr>
        </p:pic>
      </p:grpSp>
      <p:sp>
        <p:nvSpPr>
          <p:cNvPr id="29" name="Rectangle 32">
            <a:extLst>
              <a:ext uri="{FF2B5EF4-FFF2-40B4-BE49-F238E27FC236}">
                <a16:creationId xmlns:a16="http://schemas.microsoft.com/office/drawing/2014/main" id="{B09CA321-48F1-4B78-A0BB-AE8E4F8AD7A0}"/>
              </a:ext>
            </a:extLst>
          </p:cNvPr>
          <p:cNvSpPr>
            <a:spLocks noChangeAspect="1"/>
          </p:cNvSpPr>
          <p:nvPr/>
        </p:nvSpPr>
        <p:spPr>
          <a:xfrm>
            <a:off x="641411" y="1584074"/>
            <a:ext cx="11410386" cy="1245084"/>
          </a:xfrm>
          <a:prstGeom prst="rect">
            <a:avLst/>
          </a:prstGeom>
        </p:spPr>
        <p:txBody>
          <a:bodyPr wrap="square">
            <a:spAutoFit/>
          </a:bodyPr>
          <a:lstStyle/>
          <a:p>
            <a:pPr defTabSz="457063">
              <a:lnSpc>
                <a:spcPct val="120000"/>
              </a:lnSpc>
              <a:defRPr/>
            </a:pPr>
            <a:r>
              <a:rPr lang="en-US" altLang="zh-CN" sz="1600" dirty="0">
                <a:solidFill>
                  <a:srgbClr val="58595B"/>
                </a:solidFill>
                <a:latin typeface="Oracle Sans Tab (Body)"/>
                <a:ea typeface="SimSun" panose="02010600030101010101" pitchFamily="2" charset="-122"/>
                <a:cs typeface="Oracle Sans" panose="020B0503020204020204" pitchFamily="34" charset="0"/>
              </a:rPr>
              <a:t>XXX</a:t>
            </a:r>
            <a:r>
              <a:rPr lang="zh-CN" altLang="en-US" sz="1600" dirty="0">
                <a:solidFill>
                  <a:srgbClr val="58595B"/>
                </a:solidFill>
                <a:latin typeface="Oracle Sans Tab (Body)"/>
                <a:ea typeface="SimSun" panose="02010600030101010101" pitchFamily="2" charset="-122"/>
                <a:cs typeface="Oracle Sans" panose="020B0503020204020204" pitchFamily="34" charset="0"/>
              </a:rPr>
              <a:t>成立于</a:t>
            </a:r>
            <a:r>
              <a:rPr lang="en-US" altLang="zh-CN" sz="1600" dirty="0">
                <a:solidFill>
                  <a:srgbClr val="58595B"/>
                </a:solidFill>
                <a:latin typeface="Oracle Sans Tab (Body)"/>
                <a:ea typeface="SimSun" panose="02010600030101010101" pitchFamily="2" charset="-122"/>
                <a:cs typeface="Oracle Sans" panose="020B0503020204020204" pitchFamily="34" charset="0"/>
              </a:rPr>
              <a:t>2000</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a:t>
            </a:r>
            <a:r>
              <a:rPr lang="en-US" altLang="zh-CN" sz="1600" dirty="0">
                <a:solidFill>
                  <a:srgbClr val="58595B"/>
                </a:solidFill>
                <a:latin typeface="Oracle Sans Tab (Body)"/>
                <a:ea typeface="SimSun" panose="02010600030101010101" pitchFamily="2" charset="-122"/>
                <a:cs typeface="Oracle Sans" panose="020B0503020204020204" pitchFamily="34" charset="0"/>
              </a:rPr>
              <a:t>9</a:t>
            </a:r>
            <a:r>
              <a:rPr lang="zh-CN" altLang="en-US" sz="1600" dirty="0">
                <a:solidFill>
                  <a:srgbClr val="58595B"/>
                </a:solidFill>
                <a:latin typeface="Oracle Sans Tab (Body)"/>
                <a:ea typeface="SimSun" panose="02010600030101010101" pitchFamily="2" charset="-122"/>
                <a:cs typeface="Oracle Sans" panose="020B0503020204020204" pitchFamily="34" charset="0"/>
              </a:rPr>
              <a:t>月，专业生产汽车座椅配件</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主要产品包括座盆、座盆侧板、靠背侧板、靠背上下连接板、腰托、腰托总成、靠背帘、坐垫帘、后排座椅金属骨架、紧固件等。目前</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公司总资产超过</a:t>
            </a:r>
            <a:r>
              <a:rPr lang="en-US" altLang="zh-CN" sz="1600" dirty="0">
                <a:solidFill>
                  <a:srgbClr val="58595B"/>
                </a:solidFill>
                <a:latin typeface="Oracle Sans Tab (Body)"/>
                <a:ea typeface="SimSun" panose="02010600030101010101" pitchFamily="2" charset="-122"/>
                <a:cs typeface="Oracle Sans" panose="020B0503020204020204" pitchFamily="34" charset="0"/>
              </a:rPr>
              <a:t>3</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员工人数</a:t>
            </a:r>
            <a:r>
              <a:rPr lang="en-US" altLang="zh-CN" sz="1600" dirty="0">
                <a:solidFill>
                  <a:srgbClr val="58595B"/>
                </a:solidFill>
                <a:latin typeface="Oracle Sans Tab (Body)"/>
                <a:ea typeface="SimSun" panose="02010600030101010101" pitchFamily="2" charset="-122"/>
                <a:cs typeface="Oracle Sans" panose="020B0503020204020204" pitchFamily="34" charset="0"/>
              </a:rPr>
              <a:t>700</a:t>
            </a:r>
            <a:r>
              <a:rPr lang="zh-CN" altLang="en-US" sz="1600" dirty="0">
                <a:solidFill>
                  <a:srgbClr val="58595B"/>
                </a:solidFill>
                <a:latin typeface="Oracle Sans Tab (Body)"/>
                <a:ea typeface="SimSun" panose="02010600030101010101" pitchFamily="2" charset="-122"/>
                <a:cs typeface="Oracle Sans" panose="020B0503020204020204" pitchFamily="34" charset="0"/>
              </a:rPr>
              <a:t>余人</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年产值超</a:t>
            </a:r>
            <a:r>
              <a:rPr lang="en-US" altLang="zh-CN" sz="1600" dirty="0">
                <a:solidFill>
                  <a:srgbClr val="58595B"/>
                </a:solidFill>
                <a:latin typeface="Oracle Sans Tab (Body)"/>
                <a:ea typeface="SimSun" panose="02010600030101010101" pitchFamily="2" charset="-122"/>
                <a:cs typeface="Oracle Sans" panose="020B0503020204020204" pitchFamily="34" charset="0"/>
              </a:rPr>
              <a:t>6</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亿。公司客户有</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一汽大众、一汽丰田、一汽集团、上海大众、一汽青岛汽车厂等大中型企业。下设成都工厂、长春工厂、紧固件公司、模具公司</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并设有上海、佛山、天津等多处销售网点。公司生产智能化程度日益提高</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巳属当地智能智造领军企业。</a:t>
            </a:r>
            <a:endParaRPr lang="en-US" sz="1600" dirty="0">
              <a:solidFill>
                <a:srgbClr val="58595B"/>
              </a:solidFill>
              <a:latin typeface="Oracle Sans Tab (Body)"/>
              <a:ea typeface="SimSun" panose="02010600030101010101" pitchFamily="2" charset="-122"/>
              <a:cs typeface="Oracle Sans" panose="020B0503020204020204" pitchFamily="34" charset="0"/>
            </a:endParaRPr>
          </a:p>
        </p:txBody>
      </p:sp>
    </p:spTree>
    <p:extLst>
      <p:ext uri="{BB962C8B-B14F-4D97-AF65-F5344CB8AC3E}">
        <p14:creationId xmlns:p14="http://schemas.microsoft.com/office/powerpoint/2010/main" val="1034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FA812B-FD63-4DE9-8DBE-BD01699318C1}"/>
              </a:ext>
            </a:extLst>
          </p:cNvPr>
          <p:cNvSpPr txBox="1">
            <a:spLocks/>
          </p:cNvSpPr>
          <p:nvPr/>
        </p:nvSpPr>
        <p:spPr>
          <a:xfrm>
            <a:off x="115378" y="170015"/>
            <a:ext cx="11122303" cy="888768"/>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altLang="zh-CN" sz="2399" dirty="0">
                <a:latin typeface="微软雅黑" panose="020B0503020204020204" pitchFamily="34" charset="-122"/>
                <a:ea typeface="微软雅黑" panose="020B0503020204020204" pitchFamily="34" charset="-122"/>
              </a:rPr>
              <a:t>Oracle</a:t>
            </a:r>
            <a:r>
              <a:rPr lang="zh-CN" altLang="en-US" sz="2399" dirty="0">
                <a:latin typeface="微软雅黑" panose="020B0503020204020204" pitchFamily="34" charset="-122"/>
                <a:ea typeface="微软雅黑" panose="020B0503020204020204" pitchFamily="34" charset="-122"/>
              </a:rPr>
              <a:t>内部</a:t>
            </a:r>
            <a:r>
              <a:rPr lang="en-US" altLang="zh-CN" sz="2399" dirty="0">
                <a:latin typeface="微软雅黑" panose="020B0503020204020204" pitchFamily="34" charset="-122"/>
                <a:ea typeface="微软雅黑" panose="020B0503020204020204" pitchFamily="34" charset="-122"/>
              </a:rPr>
              <a:t>HR</a:t>
            </a:r>
            <a:r>
              <a:rPr lang="zh-CN" altLang="en-US" sz="2399" dirty="0">
                <a:latin typeface="微软雅黑" panose="020B0503020204020204" pitchFamily="34" charset="-122"/>
                <a:ea typeface="微软雅黑" panose="020B0503020204020204" pitchFamily="34" charset="-122"/>
              </a:rPr>
              <a:t>人事查询</a:t>
            </a:r>
          </a:p>
        </p:txBody>
      </p:sp>
      <p:pic>
        <p:nvPicPr>
          <p:cNvPr id="9" name="Picture 8">
            <a:extLst>
              <a:ext uri="{FF2B5EF4-FFF2-40B4-BE49-F238E27FC236}">
                <a16:creationId xmlns:a16="http://schemas.microsoft.com/office/drawing/2014/main" id="{28872416-9F41-43BA-BD08-23D447494AD5}"/>
              </a:ext>
            </a:extLst>
          </p:cNvPr>
          <p:cNvPicPr>
            <a:picLocks noChangeAspect="1"/>
          </p:cNvPicPr>
          <p:nvPr/>
        </p:nvPicPr>
        <p:blipFill>
          <a:blip r:embed="rId2"/>
          <a:stretch>
            <a:fillRect/>
          </a:stretch>
        </p:blipFill>
        <p:spPr>
          <a:xfrm>
            <a:off x="115378" y="676283"/>
            <a:ext cx="11014319" cy="6011702"/>
          </a:xfrm>
          <a:prstGeom prst="rect">
            <a:avLst/>
          </a:prstGeom>
        </p:spPr>
      </p:pic>
      <p:sp>
        <p:nvSpPr>
          <p:cNvPr id="11" name="TextBox 10">
            <a:extLst>
              <a:ext uri="{FF2B5EF4-FFF2-40B4-BE49-F238E27FC236}">
                <a16:creationId xmlns:a16="http://schemas.microsoft.com/office/drawing/2014/main" id="{60358717-533A-4AA4-9336-5C0C833B04AB}"/>
              </a:ext>
            </a:extLst>
          </p:cNvPr>
          <p:cNvSpPr txBox="1"/>
          <p:nvPr/>
        </p:nvSpPr>
        <p:spPr>
          <a:xfrm>
            <a:off x="2147750" y="614399"/>
            <a:ext cx="736654" cy="369236"/>
          </a:xfrm>
          <a:prstGeom prst="rect">
            <a:avLst/>
          </a:prstGeom>
          <a:noFill/>
          <a:ln w="25400">
            <a:solidFill>
              <a:srgbClr val="FF0000"/>
            </a:solidFill>
          </a:ln>
        </p:spPr>
        <p:txBody>
          <a:bodyPr wrap="square" rtlCol="0">
            <a:spAutoFit/>
          </a:bodyPr>
          <a:lstStyle/>
          <a:p>
            <a:endParaRPr lang="zh-CN" altLang="en-US" sz="1799" dirty="0"/>
          </a:p>
        </p:txBody>
      </p:sp>
    </p:spTree>
    <p:extLst>
      <p:ext uri="{BB962C8B-B14F-4D97-AF65-F5344CB8AC3E}">
        <p14:creationId xmlns:p14="http://schemas.microsoft.com/office/powerpoint/2010/main" val="3239814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C9F07D-9304-4847-A7E9-7F3E32FC9005}"/>
              </a:ext>
            </a:extLst>
          </p:cNvPr>
          <p:cNvSpPr>
            <a:spLocks noGrp="1"/>
          </p:cNvSpPr>
          <p:nvPr>
            <p:ph type="title"/>
          </p:nvPr>
        </p:nvSpPr>
        <p:spPr>
          <a:xfrm>
            <a:off x="804743" y="270366"/>
            <a:ext cx="10668269" cy="822960"/>
          </a:xfrm>
        </p:spPr>
        <p:txBody>
          <a:bodyPr/>
          <a:lstStyle/>
          <a:p>
            <a:r>
              <a:rPr lang="zh-CN" altLang="en-US" dirty="0"/>
              <a:t>我们的合作伙伴在用</a:t>
            </a:r>
            <a:r>
              <a:rPr lang="en-US" altLang="zh-CN" dirty="0"/>
              <a:t>APEX</a:t>
            </a:r>
            <a:r>
              <a:rPr lang="zh-CN" altLang="en-US" dirty="0"/>
              <a:t>做什么？</a:t>
            </a:r>
            <a:br>
              <a:rPr lang="zh-CN" altLang="en-US" dirty="0"/>
            </a:br>
            <a:r>
              <a:rPr lang="zh-CN" altLang="en-US" sz="1600" b="0" dirty="0"/>
              <a:t>先后利用</a:t>
            </a:r>
            <a:r>
              <a:rPr lang="en-US" altLang="zh-CN" sz="1600" b="0" dirty="0"/>
              <a:t>APEX</a:t>
            </a:r>
            <a:r>
              <a:rPr lang="zh-CN" altLang="en-US" sz="1600" b="0" dirty="0"/>
              <a:t>成功研发的部分软件产品</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p:txBody>
          <a:bodyPr/>
          <a:lstStyle/>
          <a:p>
            <a:pPr defTabSz="914172">
              <a:defRPr/>
            </a:pPr>
            <a:r>
              <a:rPr lang="en-US" dirty="0">
                <a:latin typeface="Oracle Sans Tab"/>
              </a:rPr>
              <a:t>Copyright © 2023, Oracle and/or its affiliates</a:t>
            </a: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105" y="335552"/>
            <a:ext cx="10198580" cy="2352168"/>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12697" defTabSz="914172">
              <a:lnSpc>
                <a:spcPct val="100000"/>
              </a:lnSpc>
              <a:spcBef>
                <a:spcPts val="95"/>
              </a:spcBef>
              <a:defRPr/>
            </a:pPr>
            <a:endParaRPr lang="zh-CN" altLang="en-US" sz="2000"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4" name="文本框 3">
            <a:extLst>
              <a:ext uri="{FF2B5EF4-FFF2-40B4-BE49-F238E27FC236}">
                <a16:creationId xmlns:a16="http://schemas.microsoft.com/office/drawing/2014/main" id="{BE4FC084-DE29-D20F-2E91-F74BA12264D3}"/>
              </a:ext>
            </a:extLst>
          </p:cNvPr>
          <p:cNvSpPr txBox="1"/>
          <p:nvPr/>
        </p:nvSpPr>
        <p:spPr>
          <a:xfrm>
            <a:off x="707045" y="1557946"/>
            <a:ext cx="1861890" cy="369332"/>
          </a:xfrm>
          <a:prstGeom prst="rect">
            <a:avLst/>
          </a:prstGeom>
          <a:noFill/>
        </p:spPr>
        <p:txBody>
          <a:bodyPr wrap="square" rtlCol="0">
            <a:spAutoFit/>
          </a:bodyPr>
          <a:lstStyle/>
          <a:p>
            <a:pPr algn="ct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纯</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应用</a:t>
            </a:r>
          </a:p>
        </p:txBody>
      </p:sp>
      <p:sp>
        <p:nvSpPr>
          <p:cNvPr id="29" name="文本框 28">
            <a:extLst>
              <a:ext uri="{FF2B5EF4-FFF2-40B4-BE49-F238E27FC236}">
                <a16:creationId xmlns:a16="http://schemas.microsoft.com/office/drawing/2014/main" id="{81A754BC-5F0F-B308-C9DF-206EEA2098FA}"/>
              </a:ext>
            </a:extLst>
          </p:cNvPr>
          <p:cNvSpPr txBox="1"/>
          <p:nvPr/>
        </p:nvSpPr>
        <p:spPr>
          <a:xfrm>
            <a:off x="3865916" y="1585986"/>
            <a:ext cx="2533225" cy="369332"/>
          </a:xfrm>
          <a:prstGeom prst="rect">
            <a:avLst/>
          </a:prstGeom>
          <a:noFill/>
        </p:spPr>
        <p:txBody>
          <a:bodyPr wrap="square" rtlCol="0">
            <a:spAutoFit/>
          </a:bodyPr>
          <a:lstStyle/>
          <a:p>
            <a:pPr algn="ct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与</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EBS/</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其他集成</a:t>
            </a:r>
          </a:p>
        </p:txBody>
      </p:sp>
      <p:sp>
        <p:nvSpPr>
          <p:cNvPr id="31" name="文本框 30">
            <a:extLst>
              <a:ext uri="{FF2B5EF4-FFF2-40B4-BE49-F238E27FC236}">
                <a16:creationId xmlns:a16="http://schemas.microsoft.com/office/drawing/2014/main" id="{BB5DCC9C-4A58-5D7E-4D4B-BC6B1466F3A5}"/>
              </a:ext>
            </a:extLst>
          </p:cNvPr>
          <p:cNvSpPr txBox="1"/>
          <p:nvPr/>
        </p:nvSpPr>
        <p:spPr>
          <a:xfrm>
            <a:off x="461842" y="2036687"/>
            <a:ext cx="2547692" cy="2893100"/>
          </a:xfrm>
          <a:prstGeom prst="rect">
            <a:avLst/>
          </a:prstGeom>
          <a:noFill/>
        </p:spPr>
        <p:txBody>
          <a:bodyPr wrap="square">
            <a:spAutoFit/>
          </a:bodyPr>
          <a:lstStyle/>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某销售、服务、供应链系统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某销售采购委外生成系统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某贵宾医疗服务</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HRMS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R system</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财务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E system</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某生产产品质量管理系统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某生产产线叫料配料系统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某产线物料厂商配送系统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某产线生成工艺指南库</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某产线工单排产系统</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公共软件包</a:t>
            </a:r>
          </a:p>
        </p:txBody>
      </p:sp>
      <p:sp>
        <p:nvSpPr>
          <p:cNvPr id="32" name="文本框 31">
            <a:extLst>
              <a:ext uri="{FF2B5EF4-FFF2-40B4-BE49-F238E27FC236}">
                <a16:creationId xmlns:a16="http://schemas.microsoft.com/office/drawing/2014/main" id="{795FBFD0-4D0B-4512-1E52-76E860B21462}"/>
              </a:ext>
            </a:extLst>
          </p:cNvPr>
          <p:cNvSpPr txBox="1"/>
          <p:nvPr/>
        </p:nvSpPr>
        <p:spPr>
          <a:xfrm>
            <a:off x="3758604" y="2016918"/>
            <a:ext cx="3006180" cy="1846659"/>
          </a:xfrm>
          <a:prstGeom prst="rect">
            <a:avLst/>
          </a:prstGeom>
          <a:noFill/>
        </p:spPr>
        <p:txBody>
          <a:bodyPr wrap="square">
            <a:spAutoFit/>
          </a:bodyPr>
          <a:lstStyle/>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架设基于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低代码</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某基于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经销商协议，返利系统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金税发票模块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考勤卡模块</a:t>
            </a:r>
            <a:endPar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与其他接口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与机器人的接口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endPar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p:txBody>
      </p:sp>
      <p:pic>
        <p:nvPicPr>
          <p:cNvPr id="7" name="图形 6" descr="V 形箭头 纯色填充">
            <a:extLst>
              <a:ext uri="{FF2B5EF4-FFF2-40B4-BE49-F238E27FC236}">
                <a16:creationId xmlns:a16="http://schemas.microsoft.com/office/drawing/2014/main" id="{8D291815-2243-BA37-6610-DD0883B3B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3618" y="2235811"/>
            <a:ext cx="457111" cy="457111"/>
          </a:xfrm>
          <a:prstGeom prst="rect">
            <a:avLst/>
          </a:prstGeom>
        </p:spPr>
      </p:pic>
      <p:pic>
        <p:nvPicPr>
          <p:cNvPr id="9" name="图形 8" descr="V 形箭头 纯色填充">
            <a:extLst>
              <a:ext uri="{FF2B5EF4-FFF2-40B4-BE49-F238E27FC236}">
                <a16:creationId xmlns:a16="http://schemas.microsoft.com/office/drawing/2014/main" id="{7221AA2D-38C1-53A6-8FD1-3FD8FE5270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3617" y="3308148"/>
            <a:ext cx="457111" cy="457111"/>
          </a:xfrm>
          <a:prstGeom prst="rect">
            <a:avLst/>
          </a:prstGeom>
        </p:spPr>
      </p:pic>
      <p:pic>
        <p:nvPicPr>
          <p:cNvPr id="10" name="图片 9">
            <a:extLst>
              <a:ext uri="{FF2B5EF4-FFF2-40B4-BE49-F238E27FC236}">
                <a16:creationId xmlns:a16="http://schemas.microsoft.com/office/drawing/2014/main" id="{EFB83E0A-2519-38DA-D23C-0D0EAF68F699}"/>
              </a:ext>
            </a:extLst>
          </p:cNvPr>
          <p:cNvPicPr>
            <a:picLocks noChangeAspect="1"/>
          </p:cNvPicPr>
          <p:nvPr/>
        </p:nvPicPr>
        <p:blipFill>
          <a:blip r:embed="rId6"/>
          <a:stretch>
            <a:fillRect/>
          </a:stretch>
        </p:blipFill>
        <p:spPr>
          <a:xfrm>
            <a:off x="6839740" y="1292001"/>
            <a:ext cx="5235632" cy="2889130"/>
          </a:xfrm>
          <a:prstGeom prst="rect">
            <a:avLst/>
          </a:prstGeom>
        </p:spPr>
      </p:pic>
      <p:pic>
        <p:nvPicPr>
          <p:cNvPr id="12" name="图片 11">
            <a:extLst>
              <a:ext uri="{FF2B5EF4-FFF2-40B4-BE49-F238E27FC236}">
                <a16:creationId xmlns:a16="http://schemas.microsoft.com/office/drawing/2014/main" id="{7387F9A8-5F8B-1B61-912D-A008E8AFA67F}"/>
              </a:ext>
            </a:extLst>
          </p:cNvPr>
          <p:cNvPicPr>
            <a:picLocks noChangeAspect="1"/>
          </p:cNvPicPr>
          <p:nvPr/>
        </p:nvPicPr>
        <p:blipFill>
          <a:blip r:embed="rId7"/>
          <a:stretch>
            <a:fillRect/>
          </a:stretch>
        </p:blipFill>
        <p:spPr>
          <a:xfrm>
            <a:off x="4123430" y="4440591"/>
            <a:ext cx="2323646" cy="1860187"/>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82F0059B-3A33-4839-B319-D5DE0E3D2B9E}"/>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39740" y="4269070"/>
            <a:ext cx="5225716" cy="2489289"/>
          </a:xfrm>
          <a:prstGeom prst="rect">
            <a:avLst/>
          </a:prstGeom>
        </p:spPr>
      </p:pic>
    </p:spTree>
    <p:extLst>
      <p:ext uri="{BB962C8B-B14F-4D97-AF65-F5344CB8AC3E}">
        <p14:creationId xmlns:p14="http://schemas.microsoft.com/office/powerpoint/2010/main" val="306256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认识</a:t>
            </a:r>
            <a:r>
              <a:rPr lang="en-US" altLang="zh-CN" dirty="0"/>
              <a:t>Apex</a:t>
            </a:r>
            <a:r>
              <a:rPr lang="zh-CN" altLang="en-US" dirty="0"/>
              <a:t>工作区</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8" name="TextBox 7">
            <a:extLst>
              <a:ext uri="{FF2B5EF4-FFF2-40B4-BE49-F238E27FC236}">
                <a16:creationId xmlns:a16="http://schemas.microsoft.com/office/drawing/2014/main" id="{0DA6E1FB-5A2A-4A17-98D7-F28C846A5082}"/>
              </a:ext>
            </a:extLst>
          </p:cNvPr>
          <p:cNvSpPr txBox="1"/>
          <p:nvPr/>
        </p:nvSpPr>
        <p:spPr>
          <a:xfrm>
            <a:off x="723712" y="4069208"/>
            <a:ext cx="4499428" cy="276999"/>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latin typeface="Oracle Sans Tab (Body)"/>
              </a:rPr>
              <a:t>Apex</a:t>
            </a:r>
            <a:r>
              <a:rPr lang="zh-CN" altLang="en-US" sz="1200" dirty="0">
                <a:latin typeface="Oracle Sans Tab (Body)"/>
              </a:rPr>
              <a:t>用户、工作区介绍</a:t>
            </a:r>
            <a:endParaRPr lang="en-US" altLang="zh-CN" sz="1200" dirty="0">
              <a:latin typeface="Oracle Sans Tab (Body)"/>
            </a:endParaRPr>
          </a:p>
        </p:txBody>
      </p:sp>
    </p:spTree>
    <p:extLst>
      <p:ext uri="{BB962C8B-B14F-4D97-AF65-F5344CB8AC3E}">
        <p14:creationId xmlns:p14="http://schemas.microsoft.com/office/powerpoint/2010/main" val="14209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6C1709-33BE-4B7D-A4FA-FE186714D9C8}"/>
              </a:ext>
            </a:extLst>
          </p:cNvPr>
          <p:cNvSpPr>
            <a:spLocks noGrp="1"/>
          </p:cNvSpPr>
          <p:nvPr>
            <p:ph sz="quarter" idx="14"/>
          </p:nvPr>
        </p:nvSpPr>
        <p:spPr/>
        <p:txBody>
          <a:bodyPr/>
          <a:lstStyle/>
          <a:p>
            <a:pPr marL="285750" indent="-285750">
              <a:lnSpc>
                <a:spcPct val="250000"/>
              </a:lnSpc>
              <a:buFont typeface="Wingdings" panose="05000000000000000000" pitchFamily="2" charset="2"/>
              <a:buChar char="Ø"/>
            </a:pPr>
            <a:r>
              <a:rPr lang="zh-CN" altLang="en-US" dirty="0"/>
              <a:t>工作区管理员</a:t>
            </a:r>
            <a:endParaRPr lang="en-US" altLang="zh-CN" dirty="0"/>
          </a:p>
          <a:p>
            <a:pPr>
              <a:lnSpc>
                <a:spcPct val="150000"/>
              </a:lnSpc>
            </a:pPr>
            <a:r>
              <a:rPr lang="zh-CN" altLang="en-US" sz="1400" dirty="0"/>
              <a:t>可以创建和编辑用户帐户</a:t>
            </a:r>
            <a:r>
              <a:rPr lang="en-US" altLang="zh-CN" sz="1400" dirty="0"/>
              <a:t>, </a:t>
            </a:r>
            <a:r>
              <a:rPr lang="zh-CN" altLang="en-US" sz="1400" dirty="0"/>
              <a:t>管理组和管理开发服务。</a:t>
            </a:r>
          </a:p>
        </p:txBody>
      </p:sp>
      <p:sp>
        <p:nvSpPr>
          <p:cNvPr id="3" name="Content Placeholder 2">
            <a:extLst>
              <a:ext uri="{FF2B5EF4-FFF2-40B4-BE49-F238E27FC236}">
                <a16:creationId xmlns:a16="http://schemas.microsoft.com/office/drawing/2014/main" id="{AAE44369-0F79-4B40-BF55-955BD8E32F2C}"/>
              </a:ext>
            </a:extLst>
          </p:cNvPr>
          <p:cNvSpPr>
            <a:spLocks noGrp="1"/>
          </p:cNvSpPr>
          <p:nvPr>
            <p:ph sz="quarter" idx="16"/>
          </p:nvPr>
        </p:nvSpPr>
        <p:spPr/>
        <p:txBody>
          <a:bodyPr/>
          <a:lstStyle/>
          <a:p>
            <a:pPr marL="285750" indent="-285750">
              <a:lnSpc>
                <a:spcPct val="250000"/>
              </a:lnSpc>
              <a:buFont typeface="Wingdings" panose="05000000000000000000" pitchFamily="2" charset="2"/>
              <a:buChar char="Ø"/>
            </a:pPr>
            <a:r>
              <a:rPr lang="zh-CN" altLang="en-US" dirty="0"/>
              <a:t>开发者</a:t>
            </a:r>
            <a:endParaRPr lang="en-US" altLang="zh-CN" dirty="0"/>
          </a:p>
          <a:p>
            <a:pPr>
              <a:lnSpc>
                <a:spcPct val="150000"/>
              </a:lnSpc>
            </a:pPr>
            <a:r>
              <a:rPr lang="zh-CN" altLang="en-US" sz="1400" dirty="0"/>
              <a:t>可以创建和编辑应用程序</a:t>
            </a:r>
            <a:r>
              <a:rPr lang="en-US" altLang="zh-CN" sz="1400" dirty="0"/>
              <a:t>, </a:t>
            </a:r>
            <a:r>
              <a:rPr lang="zh-CN" altLang="en-US" sz="1400" dirty="0"/>
              <a:t>也可以创建和修改数据库对象。</a:t>
            </a:r>
          </a:p>
        </p:txBody>
      </p:sp>
      <p:sp>
        <p:nvSpPr>
          <p:cNvPr id="4" name="Content Placeholder 3">
            <a:extLst>
              <a:ext uri="{FF2B5EF4-FFF2-40B4-BE49-F238E27FC236}">
                <a16:creationId xmlns:a16="http://schemas.microsoft.com/office/drawing/2014/main" id="{1ED3AB1B-6598-4C7D-A851-DE23D4BE5443}"/>
              </a:ext>
            </a:extLst>
          </p:cNvPr>
          <p:cNvSpPr>
            <a:spLocks noGrp="1"/>
          </p:cNvSpPr>
          <p:nvPr>
            <p:ph sz="quarter" idx="15"/>
          </p:nvPr>
        </p:nvSpPr>
        <p:spPr/>
        <p:txBody>
          <a:bodyPr/>
          <a:lstStyle/>
          <a:p>
            <a:pPr marL="285750" indent="-285750">
              <a:lnSpc>
                <a:spcPct val="250000"/>
              </a:lnSpc>
              <a:buFont typeface="Wingdings" panose="05000000000000000000" pitchFamily="2" charset="2"/>
              <a:buChar char="Ø"/>
            </a:pPr>
            <a:r>
              <a:rPr lang="zh-CN" altLang="en-US" dirty="0"/>
              <a:t>最终用户</a:t>
            </a:r>
            <a:endParaRPr lang="en-US" altLang="zh-CN" dirty="0"/>
          </a:p>
          <a:p>
            <a:pPr>
              <a:lnSpc>
                <a:spcPct val="150000"/>
              </a:lnSpc>
            </a:pPr>
            <a:r>
              <a:rPr lang="zh-CN" altLang="en-US" sz="1400" dirty="0"/>
              <a:t>没有开发权限</a:t>
            </a:r>
            <a:r>
              <a:rPr lang="en-US" altLang="zh-CN" sz="1400" dirty="0"/>
              <a:t>, </a:t>
            </a:r>
            <a:r>
              <a:rPr lang="zh-CN" altLang="en-US" sz="1400" dirty="0"/>
              <a:t>用于控制对不使用外部验证方案的应用程序的访问用户。</a:t>
            </a:r>
          </a:p>
        </p:txBody>
      </p:sp>
      <p:sp>
        <p:nvSpPr>
          <p:cNvPr id="5" name="Title 4">
            <a:extLst>
              <a:ext uri="{FF2B5EF4-FFF2-40B4-BE49-F238E27FC236}">
                <a16:creationId xmlns:a16="http://schemas.microsoft.com/office/drawing/2014/main" id="{8E8B223A-FCB4-4EA3-B808-4A2D56D27092}"/>
              </a:ext>
            </a:extLst>
          </p:cNvPr>
          <p:cNvSpPr>
            <a:spLocks noGrp="1"/>
          </p:cNvSpPr>
          <p:nvPr>
            <p:ph type="title"/>
          </p:nvPr>
        </p:nvSpPr>
        <p:spPr/>
        <p:txBody>
          <a:bodyPr/>
          <a:lstStyle/>
          <a:p>
            <a:r>
              <a:rPr lang="zh-CN" altLang="en-US" dirty="0"/>
              <a:t>用户类型</a:t>
            </a:r>
          </a:p>
        </p:txBody>
      </p:sp>
      <p:sp>
        <p:nvSpPr>
          <p:cNvPr id="6" name="Footer Placeholder 5">
            <a:extLst>
              <a:ext uri="{FF2B5EF4-FFF2-40B4-BE49-F238E27FC236}">
                <a16:creationId xmlns:a16="http://schemas.microsoft.com/office/drawing/2014/main" id="{714FF446-C272-4940-A00A-8A8C5FF12122}"/>
              </a:ext>
            </a:extLst>
          </p:cNvPr>
          <p:cNvSpPr>
            <a:spLocks noGrp="1"/>
          </p:cNvSpPr>
          <p:nvPr>
            <p:ph type="ftr" sz="quarter" idx="18"/>
          </p:nvPr>
        </p:nvSpPr>
        <p:spPr/>
        <p:txBody>
          <a:bodyPr/>
          <a:lstStyle/>
          <a:p>
            <a:r>
              <a:rPr lang="en-US"/>
              <a:t>Copyright © 2023, Oracle and/or its affiliates</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996E6B5-B03A-411C-9B37-8535A843F9C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479" y="3470639"/>
            <a:ext cx="3456731" cy="1448535"/>
          </a:xfrm>
          <a:prstGeom prst="rect">
            <a:avLst/>
          </a:prstGeom>
        </p:spPr>
      </p:pic>
      <p:pic>
        <p:nvPicPr>
          <p:cNvPr id="8" name="Picture 7">
            <a:extLst>
              <a:ext uri="{FF2B5EF4-FFF2-40B4-BE49-F238E27FC236}">
                <a16:creationId xmlns:a16="http://schemas.microsoft.com/office/drawing/2014/main" id="{DB3894B6-8EDF-4DCA-895A-004101267911}"/>
              </a:ext>
            </a:extLst>
          </p:cNvPr>
          <p:cNvPicPr>
            <a:picLocks noChangeAspect="1"/>
          </p:cNvPicPr>
          <p:nvPr/>
        </p:nvPicPr>
        <p:blipFill>
          <a:blip r:embed="rId3"/>
          <a:stretch>
            <a:fillRect/>
          </a:stretch>
        </p:blipFill>
        <p:spPr>
          <a:xfrm>
            <a:off x="4381648" y="3429000"/>
            <a:ext cx="3530537" cy="1531811"/>
          </a:xfrm>
          <a:prstGeom prst="rect">
            <a:avLst/>
          </a:prstGeom>
        </p:spPr>
      </p:pic>
      <p:pic>
        <p:nvPicPr>
          <p:cNvPr id="9" name="Picture 8">
            <a:extLst>
              <a:ext uri="{FF2B5EF4-FFF2-40B4-BE49-F238E27FC236}">
                <a16:creationId xmlns:a16="http://schemas.microsoft.com/office/drawing/2014/main" id="{3387A120-10C1-4D77-A0CF-FED242B0F579}"/>
              </a:ext>
            </a:extLst>
          </p:cNvPr>
          <p:cNvPicPr>
            <a:picLocks noChangeAspect="1"/>
          </p:cNvPicPr>
          <p:nvPr/>
        </p:nvPicPr>
        <p:blipFill>
          <a:blip r:embed="rId4"/>
          <a:stretch>
            <a:fillRect/>
          </a:stretch>
        </p:blipFill>
        <p:spPr>
          <a:xfrm>
            <a:off x="8299196" y="3368754"/>
            <a:ext cx="3889629" cy="1652302"/>
          </a:xfrm>
          <a:prstGeom prst="rect">
            <a:avLst/>
          </a:prstGeom>
        </p:spPr>
      </p:pic>
    </p:spTree>
    <p:extLst>
      <p:ext uri="{BB962C8B-B14F-4D97-AF65-F5344CB8AC3E}">
        <p14:creationId xmlns:p14="http://schemas.microsoft.com/office/powerpoint/2010/main" val="178762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sz="quarter" idx="13"/>
          </p:nvPr>
        </p:nvSpPr>
        <p:spPr>
          <a:xfrm>
            <a:off x="757040" y="1758094"/>
            <a:ext cx="10674744" cy="4507992"/>
          </a:xfrm>
        </p:spPr>
        <p:txBody>
          <a:bodyPr/>
          <a:lstStyle/>
          <a:p>
            <a:pPr marL="742727" lvl="1" indent="-285664">
              <a:lnSpc>
                <a:spcPct val="150000"/>
              </a:lnSpc>
              <a:buFont typeface="Arial" panose="020B0604020202020204" pitchFamily="34" charset="0"/>
              <a:buChar char="•"/>
            </a:pPr>
            <a:r>
              <a:rPr lang="zh-CN" altLang="en-US" dirty="0">
                <a:solidFill>
                  <a:schemeClr val="accent4">
                    <a:lumMod val="40000"/>
                    <a:lumOff val="60000"/>
                  </a:schemeClr>
                </a:solidFill>
              </a:rPr>
              <a:t>应用程序构建器</a:t>
            </a:r>
            <a:endParaRPr lang="en-US" altLang="zh-CN" dirty="0">
              <a:solidFill>
                <a:schemeClr val="accent4">
                  <a:lumMod val="40000"/>
                  <a:lumOff val="60000"/>
                </a:schemeClr>
              </a:solidFill>
            </a:endParaRPr>
          </a:p>
          <a:p>
            <a:pPr marL="1199790" lvl="2" indent="-285664">
              <a:lnSpc>
                <a:spcPct val="150000"/>
              </a:lnSpc>
              <a:buFont typeface="Courier New" charset="0"/>
              <a:buChar char="o"/>
            </a:pPr>
            <a:r>
              <a:rPr lang="en-US" altLang="zh-CN" dirty="0"/>
              <a:t>Application/Page/Region/Item</a:t>
            </a:r>
          </a:p>
          <a:p>
            <a:pPr marL="1199790" lvl="2" indent="-285664">
              <a:lnSpc>
                <a:spcPct val="100000"/>
              </a:lnSpc>
              <a:buFont typeface="Courier New" charset="0"/>
              <a:buChar char="o"/>
            </a:pPr>
            <a:r>
              <a:rPr lang="en-US" altLang="zh-CN" dirty="0"/>
              <a:t>Supporting Objects </a:t>
            </a:r>
            <a:r>
              <a:rPr lang="zh-CN" altLang="en-US" dirty="0"/>
              <a:t>支持对象</a:t>
            </a:r>
            <a:endParaRPr lang="en-US" altLang="zh-CN" dirty="0"/>
          </a:p>
          <a:p>
            <a:pPr marL="1199790" lvl="2" indent="-285664">
              <a:lnSpc>
                <a:spcPct val="100000"/>
              </a:lnSpc>
              <a:buFont typeface="Courier New" charset="0"/>
              <a:buChar char="o"/>
            </a:pPr>
            <a:r>
              <a:rPr lang="en-US" altLang="zh-CN" dirty="0"/>
              <a:t>Import / Export </a:t>
            </a:r>
            <a:r>
              <a:rPr lang="zh-CN" altLang="en-US" dirty="0"/>
              <a:t>导入</a:t>
            </a:r>
            <a:r>
              <a:rPr lang="en-US" altLang="zh-CN" dirty="0"/>
              <a:t>/</a:t>
            </a:r>
            <a:r>
              <a:rPr lang="zh-CN" altLang="en-US" dirty="0"/>
              <a:t>导出</a:t>
            </a:r>
            <a:endParaRPr lang="en-US" altLang="zh-CN" dirty="0"/>
          </a:p>
          <a:p>
            <a:pPr marL="742727" lvl="1" indent="-285664">
              <a:lnSpc>
                <a:spcPct val="200000"/>
              </a:lnSpc>
              <a:buFont typeface="Arial" panose="020B0604020202020204" pitchFamily="34" charset="0"/>
              <a:buChar char="•"/>
            </a:pPr>
            <a:r>
              <a:rPr lang="en-US" dirty="0" err="1">
                <a:solidFill>
                  <a:schemeClr val="accent4">
                    <a:lumMod val="40000"/>
                    <a:lumOff val="60000"/>
                  </a:schemeClr>
                </a:solidFill>
              </a:rPr>
              <a:t>SQL工作室</a:t>
            </a:r>
            <a:endParaRPr lang="en-US" dirty="0">
              <a:solidFill>
                <a:schemeClr val="accent4">
                  <a:lumMod val="40000"/>
                  <a:lumOff val="60000"/>
                </a:schemeClr>
              </a:solidFill>
            </a:endParaRPr>
          </a:p>
          <a:p>
            <a:pPr marL="742727" lvl="1" indent="-285664">
              <a:lnSpc>
                <a:spcPct val="200000"/>
              </a:lnSpc>
              <a:buFont typeface="Arial" panose="020B0604020202020204" pitchFamily="34" charset="0"/>
              <a:buChar char="•"/>
            </a:pPr>
            <a:r>
              <a:rPr lang="en-US" dirty="0" err="1"/>
              <a:t>小组开发</a:t>
            </a:r>
            <a:endParaRPr lang="en-US" dirty="0"/>
          </a:p>
          <a:p>
            <a:pPr marL="742727" lvl="1" indent="-285664">
              <a:lnSpc>
                <a:spcPct val="150000"/>
              </a:lnSpc>
              <a:buFont typeface="Arial" panose="020B0604020202020204" pitchFamily="34" charset="0"/>
              <a:buChar char="•"/>
            </a:pPr>
            <a:r>
              <a:rPr lang="en-US" dirty="0" err="1"/>
              <a:t>应用库</a:t>
            </a:r>
            <a:endParaRPr lang="en-US" dirty="0"/>
          </a:p>
          <a:p>
            <a:endParaRPr lang="en-US" dirty="0"/>
          </a:p>
        </p:txBody>
      </p:sp>
      <p:sp>
        <p:nvSpPr>
          <p:cNvPr id="7" name="TextBox 6">
            <a:extLst>
              <a:ext uri="{FF2B5EF4-FFF2-40B4-BE49-F238E27FC236}">
                <a16:creationId xmlns:a16="http://schemas.microsoft.com/office/drawing/2014/main" id="{FD3D39FD-A7F3-4555-8BDC-27ABEDFC37CC}"/>
              </a:ext>
            </a:extLst>
          </p:cNvPr>
          <p:cNvSpPr txBox="1"/>
          <p:nvPr/>
        </p:nvSpPr>
        <p:spPr>
          <a:xfrm>
            <a:off x="4789714" y="1131743"/>
            <a:ext cx="7750629" cy="523220"/>
          </a:xfrm>
          <a:prstGeom prst="rect">
            <a:avLst/>
          </a:prstGeom>
          <a:noFill/>
        </p:spPr>
        <p:txBody>
          <a:bodyPr wrap="square" rtlCol="0">
            <a:spAutoFit/>
          </a:bodyPr>
          <a:lstStyle/>
          <a:p>
            <a:r>
              <a:rPr lang="zh-CN" altLang="en-US" sz="2800" dirty="0">
                <a:solidFill>
                  <a:schemeClr val="bg1"/>
                </a:solidFill>
              </a:rPr>
              <a:t>一个</a:t>
            </a:r>
            <a:r>
              <a:rPr lang="en-US" altLang="zh-CN" sz="2800" dirty="0">
                <a:solidFill>
                  <a:schemeClr val="bg1"/>
                </a:solidFill>
              </a:rPr>
              <a:t>APEX</a:t>
            </a:r>
            <a:r>
              <a:rPr lang="zh-CN" altLang="en-US" sz="2800" dirty="0">
                <a:solidFill>
                  <a:schemeClr val="bg1"/>
                </a:solidFill>
              </a:rPr>
              <a:t>环境</a:t>
            </a:r>
            <a:r>
              <a:rPr lang="en-US" altLang="zh-CN" sz="2800" dirty="0">
                <a:solidFill>
                  <a:schemeClr val="bg1"/>
                </a:solidFill>
              </a:rPr>
              <a:t>-&gt;</a:t>
            </a:r>
            <a:r>
              <a:rPr lang="zh-CN" altLang="en-US" sz="2800" dirty="0">
                <a:solidFill>
                  <a:schemeClr val="bg1"/>
                </a:solidFill>
              </a:rPr>
              <a:t>多个工作空间</a:t>
            </a:r>
            <a:r>
              <a:rPr lang="en-US" altLang="zh-CN" sz="2800" dirty="0">
                <a:solidFill>
                  <a:schemeClr val="bg1"/>
                </a:solidFill>
              </a:rPr>
              <a:t>-&gt;</a:t>
            </a:r>
            <a:r>
              <a:rPr lang="zh-CN" altLang="en-US" sz="2800" dirty="0">
                <a:solidFill>
                  <a:schemeClr val="bg1"/>
                </a:solidFill>
              </a:rPr>
              <a:t>多个应用</a:t>
            </a:r>
          </a:p>
        </p:txBody>
      </p:sp>
      <p:sp>
        <p:nvSpPr>
          <p:cNvPr id="8" name="Footer Placeholder 7">
            <a:extLst>
              <a:ext uri="{FF2B5EF4-FFF2-40B4-BE49-F238E27FC236}">
                <a16:creationId xmlns:a16="http://schemas.microsoft.com/office/drawing/2014/main" id="{D14E1636-3614-767B-330E-A906B0DCEFBA}"/>
              </a:ext>
            </a:extLst>
          </p:cNvPr>
          <p:cNvSpPr>
            <a:spLocks noGrp="1"/>
          </p:cNvSpPr>
          <p:nvPr>
            <p:ph type="ftr" sz="quarter" idx="15"/>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DFC0701F-3886-AAE2-A047-6A589FD5868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59384" y="3321319"/>
            <a:ext cx="7772400" cy="3047898"/>
          </a:xfrm>
          <a:prstGeom prst="rect">
            <a:avLst/>
          </a:prstGeom>
        </p:spPr>
      </p:pic>
      <p:sp>
        <p:nvSpPr>
          <p:cNvPr id="9" name="Title 2">
            <a:extLst>
              <a:ext uri="{FF2B5EF4-FFF2-40B4-BE49-F238E27FC236}">
                <a16:creationId xmlns:a16="http://schemas.microsoft.com/office/drawing/2014/main" id="{F73E271E-1A78-4103-BF84-86F6619FA714}"/>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en-US" altLang="zh-CN" dirty="0"/>
              <a:t>Workspace </a:t>
            </a:r>
            <a:r>
              <a:rPr lang="zh-CN" altLang="en-US" dirty="0"/>
              <a:t>工作空间</a:t>
            </a:r>
          </a:p>
        </p:txBody>
      </p:sp>
    </p:spTree>
    <p:extLst>
      <p:ext uri="{BB962C8B-B14F-4D97-AF65-F5344CB8AC3E}">
        <p14:creationId xmlns:p14="http://schemas.microsoft.com/office/powerpoint/2010/main" val="15025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32E961-910B-4B0E-8A10-06AB9CD8602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62952" y="1274586"/>
            <a:ext cx="10584514" cy="5032569"/>
          </a:xfrm>
          <a:prstGeom prst="rect">
            <a:avLst/>
          </a:prstGeom>
        </p:spPr>
      </p:pic>
      <p:sp>
        <p:nvSpPr>
          <p:cNvPr id="6" name="Footer Placeholder 5">
            <a:extLst>
              <a:ext uri="{FF2B5EF4-FFF2-40B4-BE49-F238E27FC236}">
                <a16:creationId xmlns:a16="http://schemas.microsoft.com/office/drawing/2014/main" id="{D6F67D33-2D64-96AC-E5AB-25F6B468A918}"/>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6C38EA9F-7266-401D-BAF8-D941803A6F0B}"/>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p>
        </p:txBody>
      </p:sp>
    </p:spTree>
    <p:extLst>
      <p:ext uri="{BB962C8B-B14F-4D97-AF65-F5344CB8AC3E}">
        <p14:creationId xmlns:p14="http://schemas.microsoft.com/office/powerpoint/2010/main" val="422045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Oracle APEX</a:t>
            </a:r>
            <a:r>
              <a:rPr lang="zh-CN" altLang="en-US" dirty="0"/>
              <a:t>介绍</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什么是</a:t>
            </a:r>
            <a:r>
              <a:rPr lang="en-US" altLang="zh-CN" sz="1200" dirty="0"/>
              <a:t>APEX?</a:t>
            </a:r>
          </a:p>
          <a:p>
            <a:pPr marL="171399" indent="-171399">
              <a:buFont typeface="Arial" panose="020B0604020202020204" pitchFamily="34" charset="0"/>
              <a:buChar char="•"/>
            </a:pPr>
            <a:r>
              <a:rPr lang="zh-CN" altLang="en-US" sz="1200" dirty="0"/>
              <a:t>发展史、架构</a:t>
            </a:r>
            <a:endParaRPr lang="en-US" altLang="zh-CN" sz="1200" dirty="0"/>
          </a:p>
          <a:p>
            <a:pPr marL="171399" indent="-171399">
              <a:buFont typeface="Arial" panose="020B0604020202020204" pitchFamily="34" charset="0"/>
              <a:buChar char="•"/>
            </a:pPr>
            <a:r>
              <a:rPr lang="zh-CN" altLang="en-US" sz="1200" dirty="0"/>
              <a:t>快速开发、定制和发布</a:t>
            </a:r>
          </a:p>
          <a:p>
            <a:pPr marL="171399" indent="-171399">
              <a:buFont typeface="Arial" panose="020B0604020202020204" pitchFamily="34" charset="0"/>
              <a:buChar char="•"/>
            </a:pPr>
            <a:r>
              <a:rPr lang="zh-CN" altLang="en-US" sz="1200" dirty="0"/>
              <a:t>适配、部署</a:t>
            </a:r>
            <a:endParaRPr lang="en-US" altLang="zh-CN" sz="1200" dirty="0"/>
          </a:p>
          <a:p>
            <a:pPr marL="171399" indent="-171399">
              <a:buFont typeface="Arial" panose="020B0604020202020204" pitchFamily="34" charset="0"/>
              <a:buChar char="•"/>
            </a:pPr>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392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97B810-2348-498B-B75B-3E7A444D15E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0604" y="1319074"/>
            <a:ext cx="10427616" cy="4943594"/>
          </a:xfrm>
          <a:prstGeom prst="rect">
            <a:avLst/>
          </a:prstGeom>
        </p:spPr>
      </p:pic>
      <p:sp>
        <p:nvSpPr>
          <p:cNvPr id="6" name="Footer Placeholder 5">
            <a:extLst>
              <a:ext uri="{FF2B5EF4-FFF2-40B4-BE49-F238E27FC236}">
                <a16:creationId xmlns:a16="http://schemas.microsoft.com/office/drawing/2014/main" id="{39752902-0B9F-4F11-D3D8-D566475F8C2C}"/>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A3CE4F20-28DE-4852-8A95-1E69F3075622}"/>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r>
              <a:rPr lang="en-US" altLang="zh-CN" dirty="0"/>
              <a:t>&gt;</a:t>
            </a:r>
            <a:r>
              <a:rPr lang="zh-CN" altLang="en-US" dirty="0"/>
              <a:t>应用程序</a:t>
            </a:r>
          </a:p>
        </p:txBody>
      </p:sp>
    </p:spTree>
    <p:extLst>
      <p:ext uri="{BB962C8B-B14F-4D97-AF65-F5344CB8AC3E}">
        <p14:creationId xmlns:p14="http://schemas.microsoft.com/office/powerpoint/2010/main" val="3566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8A26C-FD35-4BCF-8FDF-377B4AA99C1A}"/>
              </a:ext>
            </a:extLst>
          </p:cNvPr>
          <p:cNvSpPr>
            <a:spLocks noGrp="1"/>
          </p:cNvSpPr>
          <p:nvPr>
            <p:ph type="title"/>
          </p:nvPr>
        </p:nvSpPr>
        <p:spPr>
          <a:xfrm>
            <a:off x="768675" y="351078"/>
            <a:ext cx="10668269" cy="822960"/>
          </a:xfrm>
        </p:spPr>
        <p:txBody>
          <a:bodyPr/>
          <a:lstStyle/>
          <a:p>
            <a:r>
              <a:rPr lang="zh-CN" altLang="en-US" dirty="0"/>
              <a:t>页面编辑器</a:t>
            </a:r>
          </a:p>
        </p:txBody>
      </p:sp>
      <p:sp>
        <p:nvSpPr>
          <p:cNvPr id="4" name="Footer Placeholder 3">
            <a:extLst>
              <a:ext uri="{FF2B5EF4-FFF2-40B4-BE49-F238E27FC236}">
                <a16:creationId xmlns:a16="http://schemas.microsoft.com/office/drawing/2014/main" id="{BAF7CE99-755C-47C2-8CD8-394D8615470A}"/>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9C9DCC8A-FD66-4C5C-96B2-2562B2C5AC7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8675" y="1422505"/>
            <a:ext cx="10242168" cy="4753006"/>
          </a:xfrm>
          <a:prstGeom prst="rect">
            <a:avLst/>
          </a:prstGeom>
        </p:spPr>
      </p:pic>
    </p:spTree>
    <p:extLst>
      <p:ext uri="{BB962C8B-B14F-4D97-AF65-F5344CB8AC3E}">
        <p14:creationId xmlns:p14="http://schemas.microsoft.com/office/powerpoint/2010/main" val="102412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Apex</a:t>
            </a:r>
            <a:r>
              <a:rPr lang="zh-CN" altLang="en-US" dirty="0"/>
              <a:t>资源</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123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38729A-0B80-4E87-9882-D0C4E1300CE2}"/>
              </a:ext>
            </a:extLst>
          </p:cNvPr>
          <p:cNvSpPr>
            <a:spLocks noGrp="1"/>
          </p:cNvSpPr>
          <p:nvPr>
            <p:ph type="ftr" sz="quarter" idx="11"/>
          </p:nvPr>
        </p:nvSpPr>
        <p:spPr>
          <a:xfrm>
            <a:off x="1127466" y="6423979"/>
            <a:ext cx="5743883" cy="365125"/>
          </a:xfrm>
        </p:spPr>
        <p:txBody>
          <a:bodyPr anchor="ctr">
            <a:normAutofit/>
          </a:bodyPr>
          <a:lstStyle/>
          <a:p>
            <a:pPr>
              <a:spcAft>
                <a:spcPts val="600"/>
              </a:spcAft>
            </a:pPr>
            <a:r>
              <a:rPr lang="en-US"/>
              <a:t>Copyright © 2023, Oracle and/or its affiliates</a:t>
            </a:r>
          </a:p>
        </p:txBody>
      </p:sp>
      <p:sp>
        <p:nvSpPr>
          <p:cNvPr id="3" name="Title 2">
            <a:extLst>
              <a:ext uri="{FF2B5EF4-FFF2-40B4-BE49-F238E27FC236}">
                <a16:creationId xmlns:a16="http://schemas.microsoft.com/office/drawing/2014/main" id="{0C832330-C76F-45D9-AA26-68DE821A1C20}"/>
              </a:ext>
            </a:extLst>
          </p:cNvPr>
          <p:cNvSpPr>
            <a:spLocks noGrp="1"/>
          </p:cNvSpPr>
          <p:nvPr>
            <p:ph type="title"/>
          </p:nvPr>
        </p:nvSpPr>
        <p:spPr>
          <a:xfrm>
            <a:off x="768675" y="182403"/>
            <a:ext cx="10668269" cy="822960"/>
          </a:xfrm>
        </p:spPr>
        <p:txBody>
          <a:bodyPr anchor="b">
            <a:normAutofit/>
          </a:bodyPr>
          <a:lstStyle/>
          <a:p>
            <a:r>
              <a:rPr lang="zh-CN" altLang="en-US" dirty="0"/>
              <a:t>如何学习</a:t>
            </a:r>
            <a:r>
              <a:rPr lang="en-US" altLang="zh-CN" dirty="0"/>
              <a:t>Oracle APEX</a:t>
            </a:r>
          </a:p>
        </p:txBody>
      </p:sp>
      <p:pic>
        <p:nvPicPr>
          <p:cNvPr id="7" name="Picture 6">
            <a:extLst>
              <a:ext uri="{FF2B5EF4-FFF2-40B4-BE49-F238E27FC236}">
                <a16:creationId xmlns:a16="http://schemas.microsoft.com/office/drawing/2014/main" id="{ECBFF7E7-4731-418C-A355-21807BE07044}"/>
              </a:ext>
            </a:extLst>
          </p:cNvPr>
          <p:cNvPicPr>
            <a:picLocks noChangeAspect="1"/>
          </p:cNvPicPr>
          <p:nvPr/>
        </p:nvPicPr>
        <p:blipFill>
          <a:blip r:embed="rId2"/>
          <a:stretch>
            <a:fillRect/>
          </a:stretch>
        </p:blipFill>
        <p:spPr>
          <a:xfrm>
            <a:off x="746250" y="1511792"/>
            <a:ext cx="8595360" cy="3935063"/>
          </a:xfrm>
          <a:prstGeom prst="rect">
            <a:avLst/>
          </a:prstGeom>
          <a:noFill/>
        </p:spPr>
      </p:pic>
      <p:pic>
        <p:nvPicPr>
          <p:cNvPr id="9" name="Picture 8">
            <a:extLst>
              <a:ext uri="{FF2B5EF4-FFF2-40B4-BE49-F238E27FC236}">
                <a16:creationId xmlns:a16="http://schemas.microsoft.com/office/drawing/2014/main" id="{9B9E3DE7-EA13-4482-BDFD-1C8360C20BA8}"/>
              </a:ext>
            </a:extLst>
          </p:cNvPr>
          <p:cNvPicPr>
            <a:picLocks noChangeAspect="1"/>
          </p:cNvPicPr>
          <p:nvPr/>
        </p:nvPicPr>
        <p:blipFill>
          <a:blip r:embed="rId3"/>
          <a:stretch>
            <a:fillRect/>
          </a:stretch>
        </p:blipFill>
        <p:spPr>
          <a:xfrm>
            <a:off x="9580044" y="2404075"/>
            <a:ext cx="1899571" cy="1921574"/>
          </a:xfrm>
          <a:prstGeom prst="rect">
            <a:avLst/>
          </a:prstGeom>
        </p:spPr>
      </p:pic>
      <p:sp>
        <p:nvSpPr>
          <p:cNvPr id="10" name="Text Placeholder 1">
            <a:extLst>
              <a:ext uri="{FF2B5EF4-FFF2-40B4-BE49-F238E27FC236}">
                <a16:creationId xmlns:a16="http://schemas.microsoft.com/office/drawing/2014/main" id="{D0A9E4A2-FAF1-4F51-A2EB-5544D7A7597E}"/>
              </a:ext>
            </a:extLst>
          </p:cNvPr>
          <p:cNvSpPr txBox="1">
            <a:spLocks/>
          </p:cNvSpPr>
          <p:nvPr/>
        </p:nvSpPr>
        <p:spPr>
          <a:xfrm>
            <a:off x="9520579" y="1982842"/>
            <a:ext cx="2018503"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1</a:t>
            </a:r>
            <a:r>
              <a:rPr lang="zh-CN" altLang="en-US" sz="1600" b="1" dirty="0">
                <a:solidFill>
                  <a:schemeClr val="accent1"/>
                </a:solidFill>
                <a:latin typeface="Oracle Sans"/>
              </a:rPr>
              <a:t>：扫码进入</a:t>
            </a:r>
            <a:endParaRPr lang="en-US" altLang="zh-CN" sz="1600" b="1" dirty="0">
              <a:solidFill>
                <a:schemeClr val="accent1"/>
              </a:solidFill>
              <a:latin typeface="Oracle Sans"/>
            </a:endParaRPr>
          </a:p>
        </p:txBody>
      </p:sp>
      <p:sp>
        <p:nvSpPr>
          <p:cNvPr id="11" name="Text Placeholder 1">
            <a:extLst>
              <a:ext uri="{FF2B5EF4-FFF2-40B4-BE49-F238E27FC236}">
                <a16:creationId xmlns:a16="http://schemas.microsoft.com/office/drawing/2014/main" id="{74A4F57E-A3D2-4901-AF90-E83DD8BB6B4A}"/>
              </a:ext>
            </a:extLst>
          </p:cNvPr>
          <p:cNvSpPr txBox="1">
            <a:spLocks/>
          </p:cNvSpPr>
          <p:nvPr/>
        </p:nvSpPr>
        <p:spPr>
          <a:xfrm>
            <a:off x="644313" y="5632141"/>
            <a:ext cx="2466975"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2</a:t>
            </a:r>
            <a:r>
              <a:rPr lang="zh-CN" altLang="en-US" sz="1600" b="1" dirty="0">
                <a:solidFill>
                  <a:schemeClr val="accent1"/>
                </a:solidFill>
                <a:latin typeface="Oracle Sans"/>
              </a:rPr>
              <a:t>：</a:t>
            </a:r>
            <a:r>
              <a:rPr lang="en-US" altLang="zh-CN" sz="1600" b="1" dirty="0">
                <a:solidFill>
                  <a:schemeClr val="accent1"/>
                </a:solidFill>
                <a:latin typeface="Oracle Sans"/>
              </a:rPr>
              <a:t>URL</a:t>
            </a:r>
          </a:p>
        </p:txBody>
      </p:sp>
      <p:sp>
        <p:nvSpPr>
          <p:cNvPr id="12" name="Text Placeholder 1">
            <a:extLst>
              <a:ext uri="{FF2B5EF4-FFF2-40B4-BE49-F238E27FC236}">
                <a16:creationId xmlns:a16="http://schemas.microsoft.com/office/drawing/2014/main" id="{25912C42-200C-4A08-8276-A3C77FEBE90A}"/>
              </a:ext>
            </a:extLst>
          </p:cNvPr>
          <p:cNvSpPr txBox="1">
            <a:spLocks/>
          </p:cNvSpPr>
          <p:nvPr/>
        </p:nvSpPr>
        <p:spPr>
          <a:xfrm>
            <a:off x="746250" y="5962939"/>
            <a:ext cx="11394467"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en-US" altLang="zh-CN" sz="1200" b="1" dirty="0">
                <a:solidFill>
                  <a:schemeClr val="accent1"/>
                </a:solidFill>
                <a:latin typeface="Oracle Sans"/>
                <a:hlinkClick r:id="rId4"/>
              </a:rPr>
              <a:t>https://wdsshsl4d6foyhp-cntech.adb.ap-chuncheon-1.oraclecloudapps.com/ords/r/sehub_apex/a1483520220413113554910/home</a:t>
            </a:r>
            <a:endParaRPr lang="en-US" altLang="zh-CN" sz="1200" b="1" dirty="0">
              <a:solidFill>
                <a:schemeClr val="accent1"/>
              </a:solidFill>
              <a:latin typeface="Oracle Sans"/>
            </a:endParaRPr>
          </a:p>
        </p:txBody>
      </p:sp>
      <p:sp>
        <p:nvSpPr>
          <p:cNvPr id="13" name="Text Placeholder 1">
            <a:extLst>
              <a:ext uri="{FF2B5EF4-FFF2-40B4-BE49-F238E27FC236}">
                <a16:creationId xmlns:a16="http://schemas.microsoft.com/office/drawing/2014/main" id="{28D7B4C0-C61B-42FF-B1E1-311D549E65C6}"/>
              </a:ext>
            </a:extLst>
          </p:cNvPr>
          <p:cNvSpPr txBox="1">
            <a:spLocks/>
          </p:cNvSpPr>
          <p:nvPr/>
        </p:nvSpPr>
        <p:spPr>
          <a:xfrm>
            <a:off x="644313" y="997226"/>
            <a:ext cx="9440720" cy="471219"/>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200" dirty="0">
                <a:latin typeface="Oracle Sans"/>
              </a:rPr>
              <a:t>①学习视频、②客户答疑、③组件介绍、④样例</a:t>
            </a:r>
            <a:r>
              <a:rPr lang="en-US" altLang="zh-CN" sz="1200" dirty="0">
                <a:latin typeface="Oracle Sans"/>
              </a:rPr>
              <a:t>Demo</a:t>
            </a:r>
            <a:r>
              <a:rPr lang="zh-CN" altLang="en-US" sz="1200" dirty="0">
                <a:latin typeface="Oracle Sans"/>
              </a:rPr>
              <a:t>、⑤资源链接、⑥上机实验等等等</a:t>
            </a:r>
            <a:r>
              <a:rPr lang="en-US" altLang="zh-CN" sz="1200" dirty="0">
                <a:latin typeface="Oracle Sans"/>
              </a:rPr>
              <a:t>………..</a:t>
            </a:r>
          </a:p>
        </p:txBody>
      </p:sp>
    </p:spTree>
    <p:extLst>
      <p:ext uri="{BB962C8B-B14F-4D97-AF65-F5344CB8AC3E}">
        <p14:creationId xmlns:p14="http://schemas.microsoft.com/office/powerpoint/2010/main" val="411596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706E-A665-4638-BE8D-AC2B98833511}"/>
              </a:ext>
            </a:extLst>
          </p:cNvPr>
          <p:cNvSpPr>
            <a:spLocks noGrp="1"/>
          </p:cNvSpPr>
          <p:nvPr>
            <p:ph type="title"/>
          </p:nvPr>
        </p:nvSpPr>
        <p:spPr/>
        <p:txBody>
          <a:bodyPr/>
          <a:lstStyle/>
          <a:p>
            <a:r>
              <a:rPr lang="en-US" altLang="zh-CN" dirty="0"/>
              <a:t>Oracle </a:t>
            </a:r>
            <a:r>
              <a:rPr lang="zh-CN" altLang="en-US" dirty="0"/>
              <a:t>官方的免费试用</a:t>
            </a:r>
            <a:r>
              <a:rPr lang="en-US" altLang="zh-CN" dirty="0"/>
              <a:t>APEX </a:t>
            </a:r>
            <a:r>
              <a:rPr lang="zh-CN" altLang="en-US" dirty="0"/>
              <a:t>开发平台</a:t>
            </a:r>
          </a:p>
        </p:txBody>
      </p:sp>
      <p:sp>
        <p:nvSpPr>
          <p:cNvPr id="4" name="Footer Placeholder 3">
            <a:extLst>
              <a:ext uri="{FF2B5EF4-FFF2-40B4-BE49-F238E27FC236}">
                <a16:creationId xmlns:a16="http://schemas.microsoft.com/office/drawing/2014/main" id="{CC862E8D-108F-435B-B872-C41A1151BFEF}"/>
              </a:ext>
            </a:extLst>
          </p:cNvPr>
          <p:cNvSpPr>
            <a:spLocks noGrp="1"/>
          </p:cNvSpPr>
          <p:nvPr>
            <p:ph type="ftr" sz="quarter" idx="46"/>
          </p:nvPr>
        </p:nvSpPr>
        <p:spPr/>
        <p:txBody>
          <a:bodyPr/>
          <a:lstStyle/>
          <a:p>
            <a:r>
              <a:rPr lang="en-US"/>
              <a:t>Copyright © 2023, Oracle and/or its affiliates</a:t>
            </a:r>
            <a:endParaRPr lang="en-US" dirty="0"/>
          </a:p>
        </p:txBody>
      </p:sp>
      <p:sp>
        <p:nvSpPr>
          <p:cNvPr id="5" name="Rectangle 4">
            <a:extLst>
              <a:ext uri="{FF2B5EF4-FFF2-40B4-BE49-F238E27FC236}">
                <a16:creationId xmlns:a16="http://schemas.microsoft.com/office/drawing/2014/main" id="{FADD5619-F93E-4E75-B345-ACA47C03C977}"/>
              </a:ext>
            </a:extLst>
          </p:cNvPr>
          <p:cNvSpPr/>
          <p:nvPr/>
        </p:nvSpPr>
        <p:spPr>
          <a:xfrm>
            <a:off x="6181227" y="589625"/>
            <a:ext cx="4913140" cy="461665"/>
          </a:xfrm>
          <a:prstGeom prst="rect">
            <a:avLst/>
          </a:prstGeom>
        </p:spPr>
        <p:txBody>
          <a:bodyPr wrap="none">
            <a:spAutoFit/>
          </a:bodyPr>
          <a:lstStyle/>
          <a:p>
            <a:r>
              <a:rPr lang="zh-CN" altLang="en-US" sz="2400" b="1" u="sng" dirty="0">
                <a:solidFill>
                  <a:srgbClr val="0070C0"/>
                </a:solidFill>
              </a:rPr>
              <a:t>https://apex.oracle.com/zh-cn/</a:t>
            </a:r>
          </a:p>
        </p:txBody>
      </p:sp>
      <p:pic>
        <p:nvPicPr>
          <p:cNvPr id="7" name="Picture 6">
            <a:extLst>
              <a:ext uri="{FF2B5EF4-FFF2-40B4-BE49-F238E27FC236}">
                <a16:creationId xmlns:a16="http://schemas.microsoft.com/office/drawing/2014/main" id="{3F8D32B0-17D1-491C-9A8F-55D92039DB0A}"/>
              </a:ext>
            </a:extLst>
          </p:cNvPr>
          <p:cNvPicPr>
            <a:picLocks noChangeAspect="1"/>
          </p:cNvPicPr>
          <p:nvPr/>
        </p:nvPicPr>
        <p:blipFill>
          <a:blip r:embed="rId2"/>
          <a:stretch>
            <a:fillRect/>
          </a:stretch>
        </p:blipFill>
        <p:spPr>
          <a:xfrm>
            <a:off x="591671" y="1097218"/>
            <a:ext cx="11179112" cy="5326761"/>
          </a:xfrm>
          <a:prstGeom prst="rect">
            <a:avLst/>
          </a:prstGeom>
        </p:spPr>
      </p:pic>
      <p:pic>
        <p:nvPicPr>
          <p:cNvPr id="8" name="Picture 7">
            <a:extLst>
              <a:ext uri="{FF2B5EF4-FFF2-40B4-BE49-F238E27FC236}">
                <a16:creationId xmlns:a16="http://schemas.microsoft.com/office/drawing/2014/main" id="{AD6AC98F-0648-45CA-9BA4-C1B50C55BEA1}"/>
              </a:ext>
            </a:extLst>
          </p:cNvPr>
          <p:cNvPicPr>
            <a:picLocks noChangeAspect="1"/>
          </p:cNvPicPr>
          <p:nvPr/>
        </p:nvPicPr>
        <p:blipFill>
          <a:blip r:embed="rId3"/>
          <a:stretch>
            <a:fillRect/>
          </a:stretch>
        </p:blipFill>
        <p:spPr>
          <a:xfrm>
            <a:off x="768675" y="2651168"/>
            <a:ext cx="4766339" cy="342790"/>
          </a:xfrm>
          <a:prstGeom prst="rect">
            <a:avLst/>
          </a:prstGeom>
          <a:ln w="19050">
            <a:solidFill>
              <a:schemeClr val="accent1"/>
            </a:solidFill>
            <a:prstDash val="dash"/>
          </a:ln>
        </p:spPr>
      </p:pic>
      <p:pic>
        <p:nvPicPr>
          <p:cNvPr id="9" name="Picture 8">
            <a:extLst>
              <a:ext uri="{FF2B5EF4-FFF2-40B4-BE49-F238E27FC236}">
                <a16:creationId xmlns:a16="http://schemas.microsoft.com/office/drawing/2014/main" id="{35ADE9E7-0921-4F17-9427-83AC52547DF9}"/>
              </a:ext>
            </a:extLst>
          </p:cNvPr>
          <p:cNvPicPr>
            <a:picLocks noChangeAspect="1"/>
          </p:cNvPicPr>
          <p:nvPr/>
        </p:nvPicPr>
        <p:blipFill>
          <a:blip r:embed="rId4"/>
          <a:stretch>
            <a:fillRect/>
          </a:stretch>
        </p:blipFill>
        <p:spPr>
          <a:xfrm>
            <a:off x="7013567" y="2651168"/>
            <a:ext cx="4406583" cy="342790"/>
          </a:xfrm>
          <a:prstGeom prst="rect">
            <a:avLst/>
          </a:prstGeom>
          <a:ln w="19050">
            <a:solidFill>
              <a:schemeClr val="accent1"/>
            </a:solidFill>
            <a:prstDash val="dash"/>
          </a:ln>
        </p:spPr>
      </p:pic>
    </p:spTree>
    <p:extLst>
      <p:ext uri="{BB962C8B-B14F-4D97-AF65-F5344CB8AC3E}">
        <p14:creationId xmlns:p14="http://schemas.microsoft.com/office/powerpoint/2010/main" val="13607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B2B2B-54B5-4634-B4AB-941EB249A6AF}"/>
              </a:ext>
            </a:extLst>
          </p:cNvPr>
          <p:cNvSpPr>
            <a:spLocks noGrp="1"/>
          </p:cNvSpPr>
          <p:nvPr>
            <p:ph type="title"/>
          </p:nvPr>
        </p:nvSpPr>
        <p:spPr>
          <a:xfrm>
            <a:off x="768675" y="182403"/>
            <a:ext cx="10668269" cy="822960"/>
          </a:xfrm>
        </p:spPr>
        <p:txBody>
          <a:bodyPr anchor="b">
            <a:normAutofit/>
          </a:bodyPr>
          <a:lstStyle/>
          <a:p>
            <a:r>
              <a:rPr lang="zh-CN" altLang="en-US" sz="2400" dirty="0"/>
              <a:t>优势总结</a:t>
            </a:r>
            <a:endParaRPr lang="zh-CN" altLang="en-US" dirty="0"/>
          </a:p>
        </p:txBody>
      </p:sp>
      <p:sp>
        <p:nvSpPr>
          <p:cNvPr id="4" name="Footer Placeholder 3">
            <a:extLst>
              <a:ext uri="{FF2B5EF4-FFF2-40B4-BE49-F238E27FC236}">
                <a16:creationId xmlns:a16="http://schemas.microsoft.com/office/drawing/2014/main" id="{0D44F059-911B-4180-860B-EEFAC676D1E1}"/>
              </a:ext>
            </a:extLst>
          </p:cNvPr>
          <p:cNvSpPr>
            <a:spLocks noGrp="1"/>
          </p:cNvSpPr>
          <p:nvPr>
            <p:ph type="ftr" sz="quarter" idx="15"/>
          </p:nvPr>
        </p:nvSpPr>
        <p:spPr>
          <a:xfrm>
            <a:off x="1127466" y="6423979"/>
            <a:ext cx="5743883" cy="365125"/>
          </a:xfrm>
        </p:spPr>
        <p:txBody>
          <a:bodyPr anchor="ctr">
            <a:normAutofit/>
          </a:bodyPr>
          <a:lstStyle/>
          <a:p>
            <a:pPr>
              <a:spcAft>
                <a:spcPts val="600"/>
              </a:spcAft>
            </a:pPr>
            <a:r>
              <a:rPr lang="en-US"/>
              <a:t>Copyright © 2023, Oracle and/or its affiliates</a:t>
            </a:r>
          </a:p>
        </p:txBody>
      </p:sp>
      <p:graphicFrame>
        <p:nvGraphicFramePr>
          <p:cNvPr id="6" name="Text Placeholder 1">
            <a:extLst>
              <a:ext uri="{FF2B5EF4-FFF2-40B4-BE49-F238E27FC236}">
                <a16:creationId xmlns:a16="http://schemas.microsoft.com/office/drawing/2014/main" id="{8AF70C2A-298E-EA0D-ACFA-1A91039F8913}"/>
              </a:ext>
            </a:extLst>
          </p:cNvPr>
          <p:cNvGraphicFramePr/>
          <p:nvPr/>
        </p:nvGraphicFramePr>
        <p:xfrm>
          <a:off x="839696" y="1866557"/>
          <a:ext cx="10674744" cy="2850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8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9354DB8-3AE4-5859-A24F-0969B39446B3}"/>
              </a:ext>
            </a:extLst>
          </p:cNvPr>
          <p:cNvSpPr>
            <a:spLocks noGrp="1"/>
          </p:cNvSpPr>
          <p:nvPr>
            <p:ph type="ftr" sz="quarter" idx="22"/>
          </p:nvPr>
        </p:nvSpPr>
        <p:spPr/>
        <p:txBody>
          <a:bodyPr/>
          <a:lstStyle/>
          <a:p>
            <a:r>
              <a:rPr lang="en-US"/>
              <a:t>Copyright © 2023, Oracle and/or its affiliates</a:t>
            </a:r>
            <a:endParaRPr lang="en-US" dirty="0"/>
          </a:p>
        </p:txBody>
      </p:sp>
      <p:sp>
        <p:nvSpPr>
          <p:cNvPr id="5" name="Text Placeholder 4">
            <a:extLst>
              <a:ext uri="{FF2B5EF4-FFF2-40B4-BE49-F238E27FC236}">
                <a16:creationId xmlns:a16="http://schemas.microsoft.com/office/drawing/2014/main" id="{29B7764D-65F3-45C1-A84E-082C0A797FBE}"/>
              </a:ext>
            </a:extLst>
          </p:cNvPr>
          <p:cNvSpPr>
            <a:spLocks noGrp="1"/>
          </p:cNvSpPr>
          <p:nvPr>
            <p:ph type="body" sz="quarter" idx="16"/>
          </p:nvPr>
        </p:nvSpPr>
        <p:spPr>
          <a:xfrm>
            <a:off x="1038721" y="2862757"/>
            <a:ext cx="6295528" cy="1132486"/>
          </a:xfrm>
        </p:spPr>
        <p:txBody>
          <a:bodyPr>
            <a:noAutofit/>
          </a:bodyPr>
          <a:lstStyle/>
          <a:p>
            <a:r>
              <a:rPr lang="en-US" altLang="zh-CN" sz="9600" dirty="0">
                <a:solidFill>
                  <a:schemeClr val="accent1"/>
                </a:solidFill>
              </a:rPr>
              <a:t>Q&amp;A</a:t>
            </a:r>
            <a:endParaRPr lang="zh-CN" altLang="en-US" sz="9600" dirty="0">
              <a:solidFill>
                <a:schemeClr val="accent1"/>
              </a:solidFill>
            </a:endParaRPr>
          </a:p>
        </p:txBody>
      </p:sp>
    </p:spTree>
    <p:extLst>
      <p:ext uri="{BB962C8B-B14F-4D97-AF65-F5344CB8AC3E}">
        <p14:creationId xmlns:p14="http://schemas.microsoft.com/office/powerpoint/2010/main" val="195820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943E8A4-84E1-A1F0-51A4-76DE5103F23F}"/>
              </a:ext>
            </a:extLst>
          </p:cNvPr>
          <p:cNvSpPr>
            <a:spLocks noGrp="1"/>
          </p:cNvSpPr>
          <p:nvPr>
            <p:ph type="pic" sz="quarter" idx="10"/>
          </p:nvPr>
        </p:nvSpPr>
        <p:spPr/>
      </p:sp>
      <p:sp>
        <p:nvSpPr>
          <p:cNvPr id="3" name="Text Placeholder 2">
            <a:extLst>
              <a:ext uri="{FF2B5EF4-FFF2-40B4-BE49-F238E27FC236}">
                <a16:creationId xmlns:a16="http://schemas.microsoft.com/office/drawing/2014/main" id="{04BC42E9-5DD9-D941-B19C-83A98606C93F}"/>
              </a:ext>
            </a:extLst>
          </p:cNvPr>
          <p:cNvSpPr>
            <a:spLocks noGrp="1"/>
          </p:cNvSpPr>
          <p:nvPr>
            <p:ph type="body" sz="quarter" idx="13"/>
          </p:nvPr>
        </p:nvSpPr>
        <p:spPr/>
        <p:txBody>
          <a:bodyPr/>
          <a:lstStyle/>
          <a:p>
            <a:r>
              <a:rPr lang="en-US" dirty="0"/>
              <a:t>Thank you</a:t>
            </a:r>
          </a:p>
        </p:txBody>
      </p:sp>
      <p:sp>
        <p:nvSpPr>
          <p:cNvPr id="8" name="Text Placeholder 7">
            <a:extLst>
              <a:ext uri="{FF2B5EF4-FFF2-40B4-BE49-F238E27FC236}">
                <a16:creationId xmlns:a16="http://schemas.microsoft.com/office/drawing/2014/main" id="{6ADA15C1-8859-7295-6186-75DC3A831EAA}"/>
              </a:ext>
            </a:extLst>
          </p:cNvPr>
          <p:cNvSpPr>
            <a:spLocks noGrp="1"/>
          </p:cNvSpPr>
          <p:nvPr>
            <p:ph type="body" sz="quarter" idx="14"/>
          </p:nvPr>
        </p:nvSpPr>
        <p:spPr/>
        <p:txBody>
          <a:bodyPr/>
          <a:lstStyle/>
          <a:p>
            <a:endParaRPr lang="en-CN"/>
          </a:p>
        </p:txBody>
      </p:sp>
      <p:sp>
        <p:nvSpPr>
          <p:cNvPr id="6" name="Text Placeholder 5">
            <a:extLst>
              <a:ext uri="{FF2B5EF4-FFF2-40B4-BE49-F238E27FC236}">
                <a16:creationId xmlns:a16="http://schemas.microsoft.com/office/drawing/2014/main" id="{7AA36727-D6B7-1378-873B-645A85B4798D}"/>
              </a:ext>
            </a:extLst>
          </p:cNvPr>
          <p:cNvSpPr>
            <a:spLocks noGrp="1"/>
          </p:cNvSpPr>
          <p:nvPr>
            <p:ph type="body" sz="quarter" idx="12"/>
          </p:nvPr>
        </p:nvSpPr>
        <p:spPr/>
        <p:txBody>
          <a:bodyPr/>
          <a:lstStyle/>
          <a:p>
            <a:endParaRPr lang="en-CN"/>
          </a:p>
        </p:txBody>
      </p:sp>
      <p:sp>
        <p:nvSpPr>
          <p:cNvPr id="11" name="Picture Placeholder 10">
            <a:extLst>
              <a:ext uri="{FF2B5EF4-FFF2-40B4-BE49-F238E27FC236}">
                <a16:creationId xmlns:a16="http://schemas.microsoft.com/office/drawing/2014/main" id="{4AA0A25B-4445-7CC6-2ABF-FAB005C5D6AD}"/>
              </a:ext>
            </a:extLst>
          </p:cNvPr>
          <p:cNvSpPr>
            <a:spLocks noGrp="1"/>
          </p:cNvSpPr>
          <p:nvPr>
            <p:ph type="pic" sz="quarter" idx="16"/>
          </p:nvPr>
        </p:nvSpPr>
        <p:spPr/>
      </p:sp>
      <p:sp>
        <p:nvSpPr>
          <p:cNvPr id="9" name="Text Placeholder 2">
            <a:extLst>
              <a:ext uri="{FF2B5EF4-FFF2-40B4-BE49-F238E27FC236}">
                <a16:creationId xmlns:a16="http://schemas.microsoft.com/office/drawing/2014/main" id="{04BC42E9-5DD9-D941-B19C-83A98606C93F}"/>
              </a:ext>
            </a:extLst>
          </p:cNvPr>
          <p:cNvSpPr txBox="1">
            <a:spLocks/>
          </p:cNvSpPr>
          <p:nvPr/>
        </p:nvSpPr>
        <p:spPr>
          <a:xfrm>
            <a:off x="767895" y="1445465"/>
            <a:ext cx="4256617" cy="2242306"/>
          </a:xfrm>
          <a:prstGeom prst="rect">
            <a:avLst/>
          </a:prstGeom>
        </p:spPr>
        <p:txBody>
          <a:bodyPr vert="horz" lIns="0" tIns="45708" rIns="91416" bIns="45708" rtlCol="0" anchor="ctr">
            <a:noAutofit/>
          </a:bodyPr>
          <a:lstStyle>
            <a:lvl1pPr marL="0" indent="0" algn="l" defTabSz="914400" rtl="0" eaLnBrk="1" fontAlgn="t" latinLnBrk="0" hangingPunct="1">
              <a:lnSpc>
                <a:spcPct val="100000"/>
              </a:lnSpc>
              <a:spcBef>
                <a:spcPts val="0"/>
              </a:spcBef>
              <a:buFont typeface="Arial" panose="020B0604020202020204" pitchFamily="34" charset="0"/>
              <a:buNone/>
              <a:defRPr sz="4000" b="0" i="0" kern="1200">
                <a:solidFill>
                  <a:schemeClr val="bg1"/>
                </a:solidFill>
                <a:latin typeface="Georgia" panose="02040502050405020303" pitchFamily="18"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r>
              <a:rPr lang="en-US" sz="3999" b="1" dirty="0">
                <a:solidFill>
                  <a:srgbClr val="4E3629">
                    <a:lumMod val="40000"/>
                    <a:lumOff val="60000"/>
                  </a:srgbClr>
                </a:solidFill>
              </a:rPr>
              <a:t>Q &amp; A</a:t>
            </a:r>
          </a:p>
        </p:txBody>
      </p:sp>
      <p:sp>
        <p:nvSpPr>
          <p:cNvPr id="12" name="Footer Placeholder 11">
            <a:extLst>
              <a:ext uri="{FF2B5EF4-FFF2-40B4-BE49-F238E27FC236}">
                <a16:creationId xmlns:a16="http://schemas.microsoft.com/office/drawing/2014/main" id="{3B8C33C7-B0C0-2307-7D45-874E84039983}"/>
              </a:ext>
            </a:extLst>
          </p:cNvPr>
          <p:cNvSpPr>
            <a:spLocks noGrp="1"/>
          </p:cNvSpPr>
          <p:nvPr>
            <p:ph type="ftr" sz="quarter" idx="17"/>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40609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6278B5-02C8-B1D2-0BB0-B38B57A81E3F}"/>
              </a:ext>
            </a:extLst>
          </p:cNvPr>
          <p:cNvSpPr>
            <a:spLocks noGrp="1"/>
          </p:cNvSpPr>
          <p:nvPr>
            <p:ph type="ftr" sz="quarter" idx="11"/>
          </p:nvPr>
        </p:nvSpPr>
        <p:spPr/>
        <p:txBody>
          <a:bodyPr/>
          <a:lstStyle/>
          <a:p>
            <a:r>
              <a:rPr lang="en-US"/>
              <a:t>Copyright © 2023, Oracle and/or its affiliates</a:t>
            </a:r>
            <a:endParaRPr lang="en-US" dirty="0"/>
          </a:p>
        </p:txBody>
      </p:sp>
      <p:pic>
        <p:nvPicPr>
          <p:cNvPr id="3" name="Picture 2">
            <a:extLst>
              <a:ext uri="{FF2B5EF4-FFF2-40B4-BE49-F238E27FC236}">
                <a16:creationId xmlns:a16="http://schemas.microsoft.com/office/drawing/2014/main" id="{05A343F0-FA73-A7B8-887A-D4DB51A876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89148" y="2244475"/>
            <a:ext cx="2587405" cy="2738494"/>
          </a:xfrm>
          <a:prstGeom prst="rect">
            <a:avLst/>
          </a:prstGeom>
        </p:spPr>
      </p:pic>
      <p:sp>
        <p:nvSpPr>
          <p:cNvPr id="4" name="Rounded Rectangle 3">
            <a:extLst>
              <a:ext uri="{FF2B5EF4-FFF2-40B4-BE49-F238E27FC236}">
                <a16:creationId xmlns:a16="http://schemas.microsoft.com/office/drawing/2014/main" id="{033E5CC3-A056-8811-5D19-4FF68B7A7F21}"/>
              </a:ext>
            </a:extLst>
          </p:cNvPr>
          <p:cNvSpPr/>
          <p:nvPr/>
        </p:nvSpPr>
        <p:spPr>
          <a:xfrm>
            <a:off x="217161" y="1426874"/>
            <a:ext cx="6654188" cy="43736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800"/>
              </a:spcBef>
              <a:buClr>
                <a:schemeClr val="accent2"/>
              </a:buClr>
            </a:pPr>
            <a:endParaRPr lang="en-US" sz="1800" dirty="0"/>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r>
              <a:rPr lang="ko-KR" altLang="en-US" sz="1800" dirty="0">
                <a:solidFill>
                  <a:schemeClr val="accent5"/>
                </a:solidFill>
              </a:rPr>
              <a:t>“</a:t>
            </a:r>
            <a:r>
              <a:rPr lang="ko-KR" altLang="en-US" sz="1800" dirty="0" err="1">
                <a:solidFill>
                  <a:schemeClr val="accent5"/>
                </a:solidFill>
              </a:rPr>
              <a:t>你获得程序生产力的方法不是通过增加每个程序员每天的代码量。这是行不通的。你获得生产力的方法是减少你要编程的代码量</a:t>
            </a:r>
            <a:r>
              <a:rPr lang="ko-KR" altLang="en-US" sz="1800" dirty="0">
                <a:solidFill>
                  <a:schemeClr val="accent5"/>
                </a:solidFill>
              </a:rPr>
              <a:t>。</a:t>
            </a:r>
            <a:r>
              <a:rPr lang="zh-CN" altLang="en-US" sz="1800" dirty="0">
                <a:solidFill>
                  <a:schemeClr val="accent5"/>
                </a:solidFill>
              </a:rPr>
              <a:t>”</a:t>
            </a:r>
            <a:endParaRPr lang="en-HK" altLang="ko-KR" sz="1800" dirty="0">
              <a:solidFill>
                <a:schemeClr val="accent5"/>
              </a:solidFill>
            </a:endParaRPr>
          </a:p>
          <a:p>
            <a:pPr>
              <a:spcBef>
                <a:spcPts val="1800"/>
              </a:spcBef>
              <a:buClr>
                <a:schemeClr val="accent2"/>
              </a:buClr>
            </a:pPr>
            <a:r>
              <a:rPr lang="ko-KR" altLang="en-US" sz="1800" dirty="0" err="1">
                <a:solidFill>
                  <a:sysClr val="windowText" lastClr="000000"/>
                </a:solidFill>
              </a:rPr>
              <a:t>而且要编写速度最快、永不宕机、不需要维护代码</a:t>
            </a:r>
            <a:endParaRPr lang="en-US" altLang="ko-KR" sz="1800" dirty="0">
              <a:solidFill>
                <a:sysClr val="windowText" lastClr="000000"/>
              </a:solidFill>
            </a:endParaRPr>
          </a:p>
          <a:p>
            <a:pPr>
              <a:spcBef>
                <a:spcPts val="1800"/>
              </a:spcBef>
              <a:buClr>
                <a:schemeClr val="accent2"/>
              </a:buClr>
            </a:pPr>
            <a:endParaRPr lang="en-US" sz="1800" dirty="0">
              <a:solidFill>
                <a:sysClr val="windowText" lastClr="000000"/>
              </a:solidFill>
            </a:endParaRPr>
          </a:p>
          <a:p>
            <a:pPr>
              <a:spcBef>
                <a:spcPts val="1800"/>
              </a:spcBef>
              <a:buClr>
                <a:schemeClr val="accent2"/>
              </a:buClr>
            </a:pPr>
            <a:endParaRPr lang="en-US" sz="1200"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r>
              <a:rPr lang="en-US" sz="1200" b="1" dirty="0">
                <a:solidFill>
                  <a:sysClr val="windowText" lastClr="000000"/>
                </a:solidFill>
              </a:rPr>
              <a:t>Steve Jobs</a:t>
            </a:r>
          </a:p>
          <a:p>
            <a:pPr>
              <a:spcBef>
                <a:spcPts val="800"/>
              </a:spcBef>
              <a:buClr>
                <a:schemeClr val="accent2"/>
              </a:buClr>
            </a:pPr>
            <a:r>
              <a:rPr lang="en-US" sz="1200" b="1" dirty="0">
                <a:solidFill>
                  <a:sysClr val="windowText" lastClr="000000"/>
                </a:solidFill>
              </a:rPr>
              <a:t>97年</a:t>
            </a:r>
            <a:r>
              <a:rPr lang="zh-CN" altLang="en-US" sz="1200" b="1" dirty="0">
                <a:solidFill>
                  <a:sysClr val="windowText" lastClr="000000"/>
                </a:solidFill>
              </a:rPr>
              <a:t> 世界开发者大会</a:t>
            </a:r>
            <a:endParaRPr lang="en-US" sz="1200" b="1" dirty="0">
              <a:solidFill>
                <a:sysClr val="windowText" lastClr="000000"/>
              </a:solidFill>
            </a:endParaRPr>
          </a:p>
          <a:p>
            <a:pPr>
              <a:spcBef>
                <a:spcPts val="800"/>
              </a:spcBef>
              <a:buClr>
                <a:schemeClr val="accent2"/>
              </a:buClr>
            </a:pPr>
            <a:endParaRPr lang="en-US" sz="1200" dirty="0">
              <a:ln>
                <a:solidFill>
                  <a:sysClr val="windowText" lastClr="000000"/>
                </a:solidFill>
              </a:ln>
            </a:endParaRPr>
          </a:p>
          <a:p>
            <a:pPr>
              <a:spcBef>
                <a:spcPts val="800"/>
              </a:spcBef>
              <a:buClr>
                <a:schemeClr val="accent2"/>
              </a:buClr>
            </a:pPr>
            <a:endParaRPr lang="en-US" sz="1200" dirty="0">
              <a:ln>
                <a:solidFill>
                  <a:sysClr val="windowText" lastClr="000000"/>
                </a:solidFill>
              </a:ln>
            </a:endParaRPr>
          </a:p>
          <a:p>
            <a:pPr>
              <a:spcBef>
                <a:spcPts val="1800"/>
              </a:spcBef>
              <a:buClr>
                <a:schemeClr val="accent2"/>
              </a:buClr>
            </a:pPr>
            <a:endParaRPr lang="en-US" sz="1800" dirty="0"/>
          </a:p>
          <a:p>
            <a:pPr>
              <a:spcBef>
                <a:spcPts val="1800"/>
              </a:spcBef>
              <a:buClr>
                <a:schemeClr val="accent2"/>
              </a:buClr>
            </a:pPr>
            <a:endParaRPr lang="en-US" sz="1400" dirty="0"/>
          </a:p>
        </p:txBody>
      </p:sp>
      <p:pic>
        <p:nvPicPr>
          <p:cNvPr id="5" name="Picture 4">
            <a:extLst>
              <a:ext uri="{FF2B5EF4-FFF2-40B4-BE49-F238E27FC236}">
                <a16:creationId xmlns:a16="http://schemas.microsoft.com/office/drawing/2014/main" id="{B0927B87-54E5-2CD4-BEC1-3581F03C061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70535" y="1667086"/>
            <a:ext cx="5102544" cy="3893271"/>
          </a:xfrm>
          <a:prstGeom prst="rect">
            <a:avLst/>
          </a:prstGeom>
        </p:spPr>
      </p:pic>
    </p:spTree>
    <p:extLst>
      <p:ext uri="{BB962C8B-B14F-4D97-AF65-F5344CB8AC3E}">
        <p14:creationId xmlns:p14="http://schemas.microsoft.com/office/powerpoint/2010/main" val="6819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392AF-D235-4DA7-A54F-4E99D6673D52}"/>
              </a:ext>
            </a:extLst>
          </p:cNvPr>
          <p:cNvSpPr>
            <a:spLocks noGrp="1"/>
          </p:cNvSpPr>
          <p:nvPr>
            <p:ph sz="quarter" idx="14"/>
          </p:nvPr>
        </p:nvSpPr>
        <p:spPr>
          <a:xfrm>
            <a:off x="2572377" y="2010089"/>
            <a:ext cx="3208698" cy="3704963"/>
          </a:xfrm>
        </p:spPr>
        <p:txBody>
          <a:bodyPr>
            <a:normAutofit/>
          </a:bodyPr>
          <a:lstStyle/>
          <a:p>
            <a:pPr>
              <a:lnSpc>
                <a:spcPct val="250000"/>
              </a:lnSpc>
              <a:buFont typeface="+mj-lt"/>
              <a:buAutoNum type="romanUcPeriod"/>
            </a:pPr>
            <a:r>
              <a:rPr lang="zh-CN" altLang="en-US" dirty="0"/>
              <a:t>极少代码</a:t>
            </a:r>
          </a:p>
          <a:p>
            <a:pPr>
              <a:lnSpc>
                <a:spcPct val="250000"/>
              </a:lnSpc>
              <a:buFont typeface="+mj-lt"/>
              <a:buAutoNum type="romanUcPeriod"/>
            </a:pPr>
            <a:r>
              <a:rPr lang="zh-CN" altLang="en-US" dirty="0"/>
              <a:t>功能丰富</a:t>
            </a:r>
          </a:p>
          <a:p>
            <a:pPr>
              <a:lnSpc>
                <a:spcPct val="250000"/>
              </a:lnSpc>
              <a:buFont typeface="+mj-lt"/>
              <a:buAutoNum type="romanUcPeriod"/>
            </a:pPr>
            <a:r>
              <a:rPr lang="zh-CN" altLang="en-US" dirty="0"/>
              <a:t>技术门槛低、容易上手</a:t>
            </a:r>
          </a:p>
          <a:p>
            <a:pPr>
              <a:lnSpc>
                <a:spcPct val="250000"/>
              </a:lnSpc>
              <a:buFont typeface="+mj-lt"/>
              <a:buAutoNum type="romanUcPeriod"/>
            </a:pPr>
            <a:r>
              <a:rPr lang="zh-CN" altLang="en-US" dirty="0"/>
              <a:t>超高生产力</a:t>
            </a:r>
          </a:p>
          <a:p>
            <a:pPr marL="0" indent="0">
              <a:lnSpc>
                <a:spcPct val="250000"/>
              </a:lnSpc>
              <a:buNone/>
            </a:pPr>
            <a:endParaRPr lang="zh-CN" altLang="en-US" dirty="0"/>
          </a:p>
        </p:txBody>
      </p:sp>
      <p:pic>
        <p:nvPicPr>
          <p:cNvPr id="7" name="Picture 6" descr="Chart&#10;&#10;Description automatically generated">
            <a:extLst>
              <a:ext uri="{FF2B5EF4-FFF2-40B4-BE49-F238E27FC236}">
                <a16:creationId xmlns:a16="http://schemas.microsoft.com/office/drawing/2014/main" id="{2D73AA8E-ADCA-4495-B61A-6515E197FB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64631" y="1608575"/>
            <a:ext cx="4282592" cy="4507992"/>
          </a:xfrm>
          <a:prstGeom prst="rect">
            <a:avLst/>
          </a:prstGeom>
          <a:noFill/>
        </p:spPr>
      </p:pic>
      <p:sp>
        <p:nvSpPr>
          <p:cNvPr id="3" name="Title 2">
            <a:extLst>
              <a:ext uri="{FF2B5EF4-FFF2-40B4-BE49-F238E27FC236}">
                <a16:creationId xmlns:a16="http://schemas.microsoft.com/office/drawing/2014/main" id="{5B5323F8-B04D-4C55-874D-0B830753D8D8}"/>
              </a:ext>
            </a:extLst>
          </p:cNvPr>
          <p:cNvSpPr>
            <a:spLocks noGrp="1"/>
          </p:cNvSpPr>
          <p:nvPr>
            <p:ph type="title"/>
          </p:nvPr>
        </p:nvSpPr>
        <p:spPr>
          <a:xfrm>
            <a:off x="768675" y="182403"/>
            <a:ext cx="10668269" cy="822960"/>
          </a:xfrm>
        </p:spPr>
        <p:txBody>
          <a:bodyPr anchor="b">
            <a:normAutofit/>
          </a:bodyPr>
          <a:lstStyle/>
          <a:p>
            <a:r>
              <a:rPr lang="zh-CN" altLang="en-US" dirty="0"/>
              <a:t>什么是低代码</a:t>
            </a:r>
            <a:r>
              <a:rPr lang="en-US" altLang="zh-CN" dirty="0"/>
              <a:t>LCAP</a:t>
            </a:r>
            <a:endParaRPr lang="zh-CN" altLang="en-US" dirty="0"/>
          </a:p>
        </p:txBody>
      </p:sp>
      <p:sp>
        <p:nvSpPr>
          <p:cNvPr id="5" name="Footer Placeholder 4">
            <a:extLst>
              <a:ext uri="{FF2B5EF4-FFF2-40B4-BE49-F238E27FC236}">
                <a16:creationId xmlns:a16="http://schemas.microsoft.com/office/drawing/2014/main" id="{31591085-7F80-45F9-8E05-B0C160652459}"/>
              </a:ext>
            </a:extLst>
          </p:cNvPr>
          <p:cNvSpPr>
            <a:spLocks noGrp="1"/>
          </p:cNvSpPr>
          <p:nvPr>
            <p:ph type="ftr" sz="quarter" idx="17"/>
          </p:nvPr>
        </p:nvSpPr>
        <p:spPr>
          <a:xfrm>
            <a:off x="1127466" y="6423979"/>
            <a:ext cx="5743883" cy="365125"/>
          </a:xfrm>
        </p:spPr>
        <p:txBody>
          <a:bodyPr anchor="ctr">
            <a:normAutofit/>
          </a:bodyPr>
          <a:lstStyle/>
          <a:p>
            <a:pPr>
              <a:spcAft>
                <a:spcPts val="600"/>
              </a:spcAft>
            </a:pPr>
            <a:r>
              <a:rPr lang="en-US"/>
              <a:t>Copyright © 2023, Oracle and/or its affiliates</a:t>
            </a:r>
          </a:p>
        </p:txBody>
      </p:sp>
    </p:spTree>
    <p:extLst>
      <p:ext uri="{BB962C8B-B14F-4D97-AF65-F5344CB8AC3E}">
        <p14:creationId xmlns:p14="http://schemas.microsoft.com/office/powerpoint/2010/main" val="3897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627D9-3E02-4F6B-A5DA-85AE6800C0DF}"/>
              </a:ext>
            </a:extLst>
          </p:cNvPr>
          <p:cNvSpPr>
            <a:spLocks noGrp="1"/>
          </p:cNvSpPr>
          <p:nvPr>
            <p:ph type="title"/>
          </p:nvPr>
        </p:nvSpPr>
        <p:spPr/>
        <p:txBody>
          <a:bodyPr/>
          <a:lstStyle/>
          <a:p>
            <a:r>
              <a:rPr lang="en-US" altLang="zh-CN" sz="2400" dirty="0">
                <a:solidFill>
                  <a:schemeClr val="bg1">
                    <a:lumMod val="10000"/>
                  </a:schemeClr>
                </a:solidFill>
              </a:rPr>
              <a:t>Oracle</a:t>
            </a:r>
            <a:r>
              <a:rPr lang="zh-CN" altLang="en-US" sz="2400" dirty="0">
                <a:solidFill>
                  <a:schemeClr val="bg1">
                    <a:lumMod val="10000"/>
                  </a:schemeClr>
                </a:solidFill>
              </a:rPr>
              <a:t>敏捷开发工具</a:t>
            </a:r>
            <a:r>
              <a:rPr lang="en-US" altLang="zh-CN" sz="2400" dirty="0">
                <a:solidFill>
                  <a:schemeClr val="bg1">
                    <a:lumMod val="10000"/>
                  </a:schemeClr>
                </a:solidFill>
              </a:rPr>
              <a:t>-APEX?</a:t>
            </a:r>
          </a:p>
        </p:txBody>
      </p:sp>
      <p:sp>
        <p:nvSpPr>
          <p:cNvPr id="5" name="Footer Placeholder 4">
            <a:extLst>
              <a:ext uri="{FF2B5EF4-FFF2-40B4-BE49-F238E27FC236}">
                <a16:creationId xmlns:a16="http://schemas.microsoft.com/office/drawing/2014/main" id="{E3DE653D-E539-4888-BA7D-CC337352B6C9}"/>
              </a:ext>
            </a:extLst>
          </p:cNvPr>
          <p:cNvSpPr>
            <a:spLocks noGrp="1"/>
          </p:cNvSpPr>
          <p:nvPr>
            <p:ph type="ftr" sz="quarter" idx="46"/>
          </p:nvPr>
        </p:nvSpPr>
        <p:spPr/>
        <p:txBody>
          <a:bodyPr/>
          <a:lstStyle/>
          <a:p>
            <a:r>
              <a:rPr lang="en-US"/>
              <a:t>Copyright © 2023, Oracle and/or its affiliates</a:t>
            </a:r>
            <a:endParaRPr lang="en-US" dirty="0"/>
          </a:p>
        </p:txBody>
      </p:sp>
      <p:pic>
        <p:nvPicPr>
          <p:cNvPr id="7" name="apex-round-128.pdf" descr="apex-round-128.pdf">
            <a:extLst>
              <a:ext uri="{FF2B5EF4-FFF2-40B4-BE49-F238E27FC236}">
                <a16:creationId xmlns:a16="http://schemas.microsoft.com/office/drawing/2014/main" id="{3C4FB2A3-AF69-4398-AB0A-D9BDAA1566CC}"/>
              </a:ext>
            </a:extLst>
          </p:cNvPr>
          <p:cNvPicPr>
            <a:picLocks noChangeAspect="1"/>
          </p:cNvPicPr>
          <p:nvPr/>
        </p:nvPicPr>
        <p:blipFill>
          <a:blip r:embed="rId2"/>
          <a:stretch>
            <a:fillRect/>
          </a:stretch>
        </p:blipFill>
        <p:spPr>
          <a:xfrm>
            <a:off x="612343" y="1419887"/>
            <a:ext cx="1768317" cy="1768317"/>
          </a:xfrm>
          <a:prstGeom prst="rect">
            <a:avLst/>
          </a:prstGeom>
          <a:ln w="12700">
            <a:miter lim="400000"/>
          </a:ln>
        </p:spPr>
      </p:pic>
      <p:grpSp>
        <p:nvGrpSpPr>
          <p:cNvPr id="8" name="Group 7">
            <a:extLst>
              <a:ext uri="{FF2B5EF4-FFF2-40B4-BE49-F238E27FC236}">
                <a16:creationId xmlns:a16="http://schemas.microsoft.com/office/drawing/2014/main" id="{85678BE9-05D9-4082-AB1D-A9533AC3E833}"/>
              </a:ext>
            </a:extLst>
          </p:cNvPr>
          <p:cNvGrpSpPr/>
          <p:nvPr/>
        </p:nvGrpSpPr>
        <p:grpSpPr>
          <a:xfrm>
            <a:off x="2613239" y="847443"/>
            <a:ext cx="8356703" cy="2315712"/>
            <a:chOff x="3239586" y="2597558"/>
            <a:chExt cx="7998910" cy="2340447"/>
          </a:xfrm>
        </p:grpSpPr>
        <p:sp>
          <p:nvSpPr>
            <p:cNvPr id="9" name="Oracle APEX is a low code development platform that enables you to build stunning, scalable, secure apps, with world-class features, that can be deployed anywhere.">
              <a:extLst>
                <a:ext uri="{FF2B5EF4-FFF2-40B4-BE49-F238E27FC236}">
                  <a16:creationId xmlns:a16="http://schemas.microsoft.com/office/drawing/2014/main" id="{5532445B-8430-4B62-B6F8-E7EA4C5A271B}"/>
                </a:ext>
              </a:extLst>
            </p:cNvPr>
            <p:cNvSpPr txBox="1"/>
            <p:nvPr/>
          </p:nvSpPr>
          <p:spPr>
            <a:xfrm>
              <a:off x="3274423" y="2597558"/>
              <a:ext cx="5947958" cy="2041833"/>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square" lIns="25379" tIns="25379" rIns="25379" bIns="25379" anchor="ctr">
              <a:spAutoFit/>
            </a:bodyPr>
            <a:lstStyle>
              <a:lvl1pPr algn="l">
                <a:defRPr sz="4800"/>
              </a:lvl1pPr>
            </a:lstStyle>
            <a:p>
              <a:endParaRPr lang="en-US" altLang="zh-CN" sz="1799" dirty="0">
                <a:solidFill>
                  <a:schemeClr val="bg1">
                    <a:lumMod val="10000"/>
                  </a:schemeClr>
                </a:solidFill>
              </a:endParaRPr>
            </a:p>
            <a:p>
              <a:endParaRPr lang="en-US" altLang="zh-CN" sz="1799" dirty="0">
                <a:solidFill>
                  <a:schemeClr val="bg1">
                    <a:lumMod val="10000"/>
                  </a:schemeClr>
                </a:solidFill>
              </a:endParaRPr>
            </a:p>
            <a:p>
              <a:r>
                <a:rPr lang="zh-CN" altLang="en-US" sz="1799" dirty="0">
                  <a:solidFill>
                    <a:schemeClr val="bg1">
                      <a:lumMod val="10000"/>
                    </a:schemeClr>
                  </a:solidFill>
                </a:rPr>
                <a:t>一个</a:t>
              </a:r>
              <a:r>
                <a:rPr lang="zh-CN" altLang="en-US" sz="2000" b="1" dirty="0">
                  <a:solidFill>
                    <a:srgbClr val="AE562C"/>
                  </a:solidFill>
                </a:rPr>
                <a:t>免费的</a:t>
              </a:r>
              <a:r>
                <a:rPr lang="zh-CN" altLang="en-US" sz="1799" dirty="0">
                  <a:solidFill>
                    <a:schemeClr val="bg1">
                      <a:lumMod val="10000"/>
                    </a:schemeClr>
                  </a:solidFill>
                </a:rPr>
                <a:t>低代码开发平台，允许用户通过低代码的方式快速构建具有易于扩展的、安全易用的企业级应用，可部署在任何位置。让用户无需精通</a:t>
              </a:r>
              <a:r>
                <a:rPr lang="en-US" altLang="zh-CN" sz="1799" dirty="0">
                  <a:solidFill>
                    <a:schemeClr val="bg1">
                      <a:lumMod val="10000"/>
                    </a:schemeClr>
                  </a:solidFill>
                </a:rPr>
                <a:t>Web </a:t>
              </a:r>
              <a:r>
                <a:rPr lang="zh-CN" altLang="en-US" sz="1799" dirty="0">
                  <a:solidFill>
                    <a:schemeClr val="bg1">
                      <a:lumMod val="10000"/>
                    </a:schemeClr>
                  </a:solidFill>
                </a:rPr>
                <a:t>技术，只需关注要解决的问题本身，即可快速实现可落地的解决方案。</a:t>
              </a:r>
            </a:p>
            <a:p>
              <a:endParaRPr lang="zh-CN" altLang="en-US" sz="1799" dirty="0">
                <a:solidFill>
                  <a:schemeClr val="bg1">
                    <a:lumMod val="10000"/>
                  </a:schemeClr>
                </a:solidFill>
              </a:endParaRPr>
            </a:p>
          </p:txBody>
        </p:sp>
        <p:grpSp>
          <p:nvGrpSpPr>
            <p:cNvPr id="10" name="Group 9">
              <a:extLst>
                <a:ext uri="{FF2B5EF4-FFF2-40B4-BE49-F238E27FC236}">
                  <a16:creationId xmlns:a16="http://schemas.microsoft.com/office/drawing/2014/main" id="{3C489241-8A04-4AE5-A0B3-8F7FCFBB7CD7}"/>
                </a:ext>
              </a:extLst>
            </p:cNvPr>
            <p:cNvGrpSpPr/>
            <p:nvPr/>
          </p:nvGrpSpPr>
          <p:grpSpPr>
            <a:xfrm>
              <a:off x="9445543" y="3224093"/>
              <a:ext cx="1792953" cy="1709329"/>
              <a:chOff x="9445543" y="3206675"/>
              <a:chExt cx="1792953" cy="1709329"/>
            </a:xfrm>
          </p:grpSpPr>
          <p:sp>
            <p:nvSpPr>
              <p:cNvPr id="12" name="Freeform 17">
                <a:extLst>
                  <a:ext uri="{FF2B5EF4-FFF2-40B4-BE49-F238E27FC236}">
                    <a16:creationId xmlns:a16="http://schemas.microsoft.com/office/drawing/2014/main" id="{66B8B954-D7A0-4298-A8E8-38D5728875CA}"/>
                  </a:ext>
                </a:extLst>
              </p:cNvPr>
              <p:cNvSpPr>
                <a:spLocks noChangeAspect="1" noChangeArrowheads="1"/>
              </p:cNvSpPr>
              <p:nvPr/>
            </p:nvSpPr>
            <p:spPr bwMode="auto">
              <a:xfrm flipH="1">
                <a:off x="9445543" y="3206675"/>
                <a:ext cx="1792953" cy="1709329"/>
              </a:xfrm>
              <a:custGeom>
                <a:avLst/>
                <a:gdLst>
                  <a:gd name="connsiteX0" fmla="*/ 1491525 w 1629957"/>
                  <a:gd name="connsiteY0" fmla="*/ 0 h 1553935"/>
                  <a:gd name="connsiteX1" fmla="*/ 137714 w 1629957"/>
                  <a:gd name="connsiteY1" fmla="*/ 0 h 1553935"/>
                  <a:gd name="connsiteX2" fmla="*/ 89795 w 1629957"/>
                  <a:gd name="connsiteY2" fmla="*/ 9405 h 1553935"/>
                  <a:gd name="connsiteX3" fmla="*/ 0 w 1629957"/>
                  <a:gd name="connsiteY3" fmla="*/ 146047 h 1553935"/>
                  <a:gd name="connsiteX4" fmla="*/ 0 w 1629957"/>
                  <a:gd name="connsiteY4" fmla="*/ 961646 h 1553935"/>
                  <a:gd name="connsiteX5" fmla="*/ 148033 w 1629957"/>
                  <a:gd name="connsiteY5" fmla="*/ 1109718 h 1553935"/>
                  <a:gd name="connsiteX6" fmla="*/ 740962 w 1629957"/>
                  <a:gd name="connsiteY6" fmla="*/ 1109718 h 1553935"/>
                  <a:gd name="connsiteX7" fmla="*/ 1185059 w 1629957"/>
                  <a:gd name="connsiteY7" fmla="*/ 1553935 h 1553935"/>
                  <a:gd name="connsiteX8" fmla="*/ 1185059 w 1629957"/>
                  <a:gd name="connsiteY8" fmla="*/ 1183354 h 1553935"/>
                  <a:gd name="connsiteX9" fmla="*/ 1259476 w 1629957"/>
                  <a:gd name="connsiteY9" fmla="*/ 1109718 h 1553935"/>
                  <a:gd name="connsiteX10" fmla="*/ 1481124 w 1629957"/>
                  <a:gd name="connsiteY10" fmla="*/ 1109718 h 1553935"/>
                  <a:gd name="connsiteX11" fmla="*/ 1629957 w 1629957"/>
                  <a:gd name="connsiteY11" fmla="*/ 961646 h 1553935"/>
                  <a:gd name="connsiteX12" fmla="*/ 1629957 w 1629957"/>
                  <a:gd name="connsiteY12" fmla="*/ 146047 h 1553935"/>
                  <a:gd name="connsiteX13" fmla="*/ 1539825 w 1629957"/>
                  <a:gd name="connsiteY13" fmla="*/ 9405 h 15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957" h="1553935">
                    <a:moveTo>
                      <a:pt x="1491525" y="0"/>
                    </a:moveTo>
                    <a:lnTo>
                      <a:pt x="137714" y="0"/>
                    </a:lnTo>
                    <a:lnTo>
                      <a:pt x="89795" y="9405"/>
                    </a:lnTo>
                    <a:cubicBezTo>
                      <a:pt x="36458" y="31541"/>
                      <a:pt x="0" y="83617"/>
                      <a:pt x="0" y="146047"/>
                    </a:cubicBezTo>
                    <a:cubicBezTo>
                      <a:pt x="0" y="961646"/>
                      <a:pt x="0" y="961646"/>
                      <a:pt x="0" y="961646"/>
                    </a:cubicBezTo>
                    <a:cubicBezTo>
                      <a:pt x="0" y="1044886"/>
                      <a:pt x="64814" y="1109718"/>
                      <a:pt x="148033" y="1109718"/>
                    </a:cubicBezTo>
                    <a:cubicBezTo>
                      <a:pt x="740962" y="1109718"/>
                      <a:pt x="740962" y="1109718"/>
                      <a:pt x="740962" y="1109718"/>
                    </a:cubicBezTo>
                    <a:cubicBezTo>
                      <a:pt x="1185059" y="1553935"/>
                      <a:pt x="1185059" y="1553935"/>
                      <a:pt x="1185059" y="1553935"/>
                    </a:cubicBezTo>
                    <a:cubicBezTo>
                      <a:pt x="1185059" y="1183354"/>
                      <a:pt x="1185059" y="1183354"/>
                      <a:pt x="1185059" y="1183354"/>
                    </a:cubicBezTo>
                    <a:cubicBezTo>
                      <a:pt x="1185059" y="1146536"/>
                      <a:pt x="1221867" y="1109718"/>
                      <a:pt x="1259476" y="1109718"/>
                    </a:cubicBezTo>
                    <a:cubicBezTo>
                      <a:pt x="1481124" y="1109718"/>
                      <a:pt x="1481124" y="1109718"/>
                      <a:pt x="1481124" y="1109718"/>
                    </a:cubicBezTo>
                    <a:cubicBezTo>
                      <a:pt x="1565143" y="1109718"/>
                      <a:pt x="1629957" y="1044886"/>
                      <a:pt x="1629957" y="961646"/>
                    </a:cubicBezTo>
                    <a:cubicBezTo>
                      <a:pt x="1629957" y="146047"/>
                      <a:pt x="1629957" y="146047"/>
                      <a:pt x="1629957" y="146047"/>
                    </a:cubicBezTo>
                    <a:cubicBezTo>
                      <a:pt x="1629957" y="83617"/>
                      <a:pt x="1593499" y="31541"/>
                      <a:pt x="1539825" y="9405"/>
                    </a:cubicBezTo>
                    <a:close/>
                  </a:path>
                </a:pathLst>
              </a:custGeom>
              <a:solidFill>
                <a:schemeClr val="tx1"/>
              </a:solid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square" anchor="ctr">
                <a:noAutofit/>
              </a:bodyPr>
              <a:lstStyle/>
              <a:p>
                <a:endParaRPr lang="en-US" sz="1799" dirty="0">
                  <a:solidFill>
                    <a:srgbClr val="315357"/>
                  </a:solidFill>
                  <a:highlight>
                    <a:srgbClr val="CAD6DC"/>
                  </a:highlight>
                </a:endParaRPr>
              </a:p>
            </p:txBody>
          </p:sp>
          <p:pic>
            <p:nvPicPr>
              <p:cNvPr id="13" name="Image" descr="Image">
                <a:extLst>
                  <a:ext uri="{FF2B5EF4-FFF2-40B4-BE49-F238E27FC236}">
                    <a16:creationId xmlns:a16="http://schemas.microsoft.com/office/drawing/2014/main" id="{E33C4766-213F-4831-8F25-D8BFB66EB86F}"/>
                  </a:ext>
                </a:extLst>
              </p:cNvPr>
              <p:cNvPicPr>
                <a:picLocks noChangeAspect="1"/>
              </p:cNvPicPr>
              <p:nvPr/>
            </p:nvPicPr>
            <p:blipFill>
              <a:blip r:embed="rId3"/>
              <a:stretch>
                <a:fillRect/>
              </a:stretch>
            </p:blipFill>
            <p:spPr>
              <a:xfrm>
                <a:off x="9497798" y="3311261"/>
                <a:ext cx="1706646" cy="420278"/>
              </a:xfrm>
              <a:prstGeom prst="rect">
                <a:avLst/>
              </a:prstGeom>
              <a:ln w="12700" cap="flat">
                <a:noFill/>
                <a:miter lim="400000"/>
              </a:ln>
              <a:effectLst/>
            </p:spPr>
          </p:pic>
        </p:grpSp>
        <p:cxnSp>
          <p:nvCxnSpPr>
            <p:cNvPr id="11" name="Straight Connector 10">
              <a:extLst>
                <a:ext uri="{FF2B5EF4-FFF2-40B4-BE49-F238E27FC236}">
                  <a16:creationId xmlns:a16="http://schemas.microsoft.com/office/drawing/2014/main" id="{8CADEDC8-8EB7-4492-89F6-CFCE4D076BBB}"/>
                </a:ext>
              </a:extLst>
            </p:cNvPr>
            <p:cNvCxnSpPr/>
            <p:nvPr/>
          </p:nvCxnSpPr>
          <p:spPr>
            <a:xfrm>
              <a:off x="3239586" y="4938005"/>
              <a:ext cx="6714312" cy="0"/>
            </a:xfrm>
            <a:prstGeom prst="line">
              <a:avLst/>
            </a:prstGeom>
            <a:ln w="19050">
              <a:solidFill>
                <a:schemeClr val="accent2">
                  <a:lumMod val="60000"/>
                  <a:lumOff val="40000"/>
                </a:schemeClr>
              </a:solidFill>
              <a:prstDash val="dash"/>
              <a:miter lim="800000"/>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BDCC7952-4784-4E6E-B23F-AE6644B380D0}"/>
              </a:ext>
            </a:extLst>
          </p:cNvPr>
          <p:cNvPicPr>
            <a:picLocks noChangeAspect="1"/>
          </p:cNvPicPr>
          <p:nvPr/>
        </p:nvPicPr>
        <p:blipFill>
          <a:blip r:embed="rId4"/>
          <a:stretch>
            <a:fillRect/>
          </a:stretch>
        </p:blipFill>
        <p:spPr>
          <a:xfrm>
            <a:off x="761801" y="3796624"/>
            <a:ext cx="10208141" cy="2675828"/>
          </a:xfrm>
          <a:prstGeom prst="rect">
            <a:avLst/>
          </a:prstGeom>
          <a:ln>
            <a:noFill/>
          </a:ln>
          <a:effectLst>
            <a:outerShdw blurRad="292100" dist="139700" dir="2700000" algn="tl" rotWithShape="0">
              <a:srgbClr val="333333">
                <a:alpha val="65000"/>
              </a:srgbClr>
            </a:outerShdw>
          </a:effectLst>
        </p:spPr>
      </p:pic>
      <p:sp>
        <p:nvSpPr>
          <p:cNvPr id="16" name="Rectangle 35">
            <a:extLst>
              <a:ext uri="{FF2B5EF4-FFF2-40B4-BE49-F238E27FC236}">
                <a16:creationId xmlns:a16="http://schemas.microsoft.com/office/drawing/2014/main" id="{B133D613-E083-4605-B2DF-2CA21B8A3094}"/>
              </a:ext>
            </a:extLst>
          </p:cNvPr>
          <p:cNvSpPr/>
          <p:nvPr/>
        </p:nvSpPr>
        <p:spPr>
          <a:xfrm>
            <a:off x="2613239" y="2727138"/>
            <a:ext cx="10712451" cy="1287532"/>
          </a:xfrm>
          <a:prstGeom prst="rect">
            <a:avLst/>
          </a:prstGeom>
        </p:spPr>
        <p:txBody>
          <a:bodyPr wrap="square">
            <a:spAutoFit/>
          </a:bodyPr>
          <a:lstStyle/>
          <a:p>
            <a:pPr defTabSz="457200">
              <a:lnSpc>
                <a:spcPct val="150000"/>
              </a:lnSpc>
              <a:buClr>
                <a:srgbClr val="FF0000"/>
              </a:buClr>
            </a:pPr>
            <a:r>
              <a:rPr lang="zh-CN" altLang="en-US" sz="1800" b="1" dirty="0">
                <a:solidFill>
                  <a:srgbClr val="262626"/>
                </a:solidFill>
                <a:effectLst/>
                <a:latin typeface="+mn-ea"/>
              </a:rPr>
              <a:t>设计理念</a:t>
            </a:r>
            <a:r>
              <a:rPr lang="zh-CN" altLang="en-US" sz="1800" dirty="0">
                <a:solidFill>
                  <a:srgbClr val="262626"/>
                </a:solidFill>
                <a:effectLst/>
                <a:latin typeface="+mn-ea"/>
              </a:rPr>
              <a:t>：用户无需成为技术专家，</a:t>
            </a:r>
            <a:endParaRPr lang="en-US" altLang="zh-CN" sz="1800" dirty="0">
              <a:solidFill>
                <a:srgbClr val="262626"/>
              </a:solidFill>
              <a:effectLst/>
              <a:latin typeface="+mn-ea"/>
            </a:endParaRPr>
          </a:p>
          <a:p>
            <a:pPr defTabSz="457200">
              <a:lnSpc>
                <a:spcPct val="150000"/>
              </a:lnSpc>
              <a:buClr>
                <a:srgbClr val="FF0000"/>
              </a:buClr>
            </a:pPr>
            <a:r>
              <a:rPr lang="zh-CN" altLang="en-US" sz="1800" dirty="0">
                <a:solidFill>
                  <a:srgbClr val="C10000"/>
                </a:solidFill>
                <a:effectLst/>
                <a:latin typeface="+mn-ea"/>
              </a:rPr>
              <a:t>仅用浏览器</a:t>
            </a:r>
            <a:r>
              <a:rPr lang="zh-CN" altLang="en-US" sz="1800" dirty="0">
                <a:solidFill>
                  <a:srgbClr val="262626"/>
                </a:solidFill>
                <a:effectLst/>
                <a:latin typeface="+mn-ea"/>
              </a:rPr>
              <a:t>就可以快速构建美观、自适应的企业级应用。</a:t>
            </a:r>
          </a:p>
          <a:p>
            <a:pPr defTabSz="457200">
              <a:lnSpc>
                <a:spcPct val="150000"/>
              </a:lnSpc>
              <a:buClr>
                <a:srgbClr val="FF0000"/>
              </a:buClr>
            </a:pPr>
            <a:endParaRPr lang="zh-CN" altLang="en-US" dirty="0">
              <a:solidFill>
                <a:srgbClr val="413636"/>
              </a:solidFill>
              <a:latin typeface="+mn-ea"/>
              <a:cs typeface="Oracle Sans" panose="020B0503020204020204" pitchFamily="34" charset="0"/>
            </a:endParaRPr>
          </a:p>
        </p:txBody>
      </p:sp>
    </p:spTree>
    <p:extLst>
      <p:ext uri="{BB962C8B-B14F-4D97-AF65-F5344CB8AC3E}">
        <p14:creationId xmlns:p14="http://schemas.microsoft.com/office/powerpoint/2010/main" val="29549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D3BE9-C23B-495E-A2E3-C304F1F29890}"/>
              </a:ext>
            </a:extLst>
          </p:cNvPr>
          <p:cNvSpPr>
            <a:spLocks noGrp="1"/>
          </p:cNvSpPr>
          <p:nvPr>
            <p:ph type="title"/>
          </p:nvPr>
        </p:nvSpPr>
        <p:spPr>
          <a:xfrm>
            <a:off x="760277" y="402563"/>
            <a:ext cx="10668269" cy="822960"/>
          </a:xfrm>
        </p:spPr>
        <p:txBody>
          <a:bodyPr/>
          <a:lstStyle/>
          <a:p>
            <a:r>
              <a:rPr lang="en-US" altLang="zh-CN" dirty="0"/>
              <a:t>ORACLE APEX</a:t>
            </a:r>
            <a:r>
              <a:rPr lang="zh-CN" altLang="en-US" dirty="0"/>
              <a:t>的价值</a:t>
            </a:r>
            <a:br>
              <a:rPr lang="zh-CN" altLang="en-US" dirty="0"/>
            </a:br>
            <a:r>
              <a:rPr lang="zh-CN" altLang="en-US" sz="1600" b="0" dirty="0"/>
              <a:t>减少 </a:t>
            </a:r>
            <a:r>
              <a:rPr lang="en-US" altLang="zh-CN" sz="1600" b="0" dirty="0"/>
              <a:t>98% </a:t>
            </a:r>
            <a:r>
              <a:rPr lang="zh-CN" altLang="en-US" sz="1600" b="0" dirty="0"/>
              <a:t>的手动编码工作，生产力提高 </a:t>
            </a:r>
            <a:r>
              <a:rPr lang="en-US" altLang="zh-CN" sz="1600" b="0" dirty="0"/>
              <a:t>20 </a:t>
            </a:r>
            <a:r>
              <a:rPr lang="zh-CN" altLang="en-US" sz="1600" b="0" dirty="0"/>
              <a:t>倍</a:t>
            </a:r>
            <a:endParaRPr lang="zh-CN" altLang="en-US" b="0" dirty="0"/>
          </a:p>
        </p:txBody>
      </p:sp>
      <p:sp>
        <p:nvSpPr>
          <p:cNvPr id="4" name="Footer Placeholder 3">
            <a:extLst>
              <a:ext uri="{FF2B5EF4-FFF2-40B4-BE49-F238E27FC236}">
                <a16:creationId xmlns:a16="http://schemas.microsoft.com/office/drawing/2014/main" id="{C37D5129-89C0-42E2-82E1-B9F3CA422EED}"/>
              </a:ext>
            </a:extLst>
          </p:cNvPr>
          <p:cNvSpPr>
            <a:spLocks noGrp="1"/>
          </p:cNvSpPr>
          <p:nvPr>
            <p:ph type="ftr" sz="quarter" idx="46"/>
          </p:nvPr>
        </p:nvSpPr>
        <p:spPr/>
        <p:txBody>
          <a:bodyPr/>
          <a:lstStyle/>
          <a:p>
            <a:r>
              <a:rPr lang="en-US"/>
              <a:t>Copyright © 2023, Oracle and/or its affiliates</a:t>
            </a:r>
            <a:endParaRPr lang="en-US" dirty="0"/>
          </a:p>
        </p:txBody>
      </p:sp>
      <p:grpSp>
        <p:nvGrpSpPr>
          <p:cNvPr id="5" name="组合 10">
            <a:extLst>
              <a:ext uri="{FF2B5EF4-FFF2-40B4-BE49-F238E27FC236}">
                <a16:creationId xmlns:a16="http://schemas.microsoft.com/office/drawing/2014/main" id="{09E391E6-BE62-4F81-A26B-167AD2A64359}"/>
              </a:ext>
            </a:extLst>
          </p:cNvPr>
          <p:cNvGrpSpPr>
            <a:grpSpLocks noChangeAspect="1"/>
          </p:cNvGrpSpPr>
          <p:nvPr/>
        </p:nvGrpSpPr>
        <p:grpSpPr>
          <a:xfrm>
            <a:off x="1700262" y="2468869"/>
            <a:ext cx="7719222" cy="2232412"/>
            <a:chOff x="768096" y="2416211"/>
            <a:chExt cx="10292296" cy="2976549"/>
          </a:xfrm>
        </p:grpSpPr>
        <p:sp>
          <p:nvSpPr>
            <p:cNvPr id="6" name="VS">
              <a:extLst>
                <a:ext uri="{FF2B5EF4-FFF2-40B4-BE49-F238E27FC236}">
                  <a16:creationId xmlns:a16="http://schemas.microsoft.com/office/drawing/2014/main" id="{7B87D25D-6841-4FFE-9886-B448C4EEB61B}"/>
                </a:ext>
              </a:extLst>
            </p:cNvPr>
            <p:cNvSpPr txBox="1"/>
            <p:nvPr/>
          </p:nvSpPr>
          <p:spPr>
            <a:xfrm>
              <a:off x="5342744" y="3743758"/>
              <a:ext cx="1143000" cy="3214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sz="1400" b="0" dirty="0">
                  <a:solidFill>
                    <a:srgbClr val="4E3629"/>
                  </a:solidFill>
                  <a:latin typeface="Times New Roman" panose="02020603050405020304" pitchFamily="18" charset="0"/>
                  <a:ea typeface="宋体" panose="02010600030101010101" pitchFamily="2" charset="-122"/>
                  <a:cs typeface="Times New Roman" panose="02020603050405020304" pitchFamily="18" charset="0"/>
                </a:rPr>
                <a:t>VS</a:t>
              </a:r>
            </a:p>
          </p:txBody>
        </p:sp>
        <p:pic>
          <p:nvPicPr>
            <p:cNvPr id="7" name="image (4).png" descr="image (4).png">
              <a:extLst>
                <a:ext uri="{FF2B5EF4-FFF2-40B4-BE49-F238E27FC236}">
                  <a16:creationId xmlns:a16="http://schemas.microsoft.com/office/drawing/2014/main" id="{0F141F86-1518-49CB-8791-D362AC3E9DE6}"/>
                </a:ext>
              </a:extLst>
            </p:cNvPr>
            <p:cNvPicPr>
              <a:picLocks noChangeAspect="1"/>
            </p:cNvPicPr>
            <p:nvPr/>
          </p:nvPicPr>
          <p:blipFill>
            <a:blip r:embed="rId2"/>
            <a:stretch>
              <a:fillRect/>
            </a:stretch>
          </p:blipFill>
          <p:spPr>
            <a:xfrm>
              <a:off x="6481485" y="2416211"/>
              <a:ext cx="4578907" cy="2976549"/>
            </a:xfrm>
            <a:prstGeom prst="rect">
              <a:avLst/>
            </a:prstGeom>
            <a:ln w="12700">
              <a:miter lim="400000"/>
            </a:ln>
          </p:spPr>
        </p:pic>
        <p:grpSp>
          <p:nvGrpSpPr>
            <p:cNvPr id="8" name="Rounded Rectangle">
              <a:extLst>
                <a:ext uri="{FF2B5EF4-FFF2-40B4-BE49-F238E27FC236}">
                  <a16:creationId xmlns:a16="http://schemas.microsoft.com/office/drawing/2014/main" id="{02C218B6-7FB4-44E5-82D9-A327D8F4044D}"/>
                </a:ext>
              </a:extLst>
            </p:cNvPr>
            <p:cNvGrpSpPr/>
            <p:nvPr/>
          </p:nvGrpSpPr>
          <p:grpSpPr>
            <a:xfrm>
              <a:off x="7246357" y="3524676"/>
              <a:ext cx="3049162" cy="759621"/>
              <a:chOff x="0" y="0"/>
              <a:chExt cx="6098322" cy="1519239"/>
            </a:xfrm>
          </p:grpSpPr>
          <p:sp>
            <p:nvSpPr>
              <p:cNvPr id="13" name="圆角矩形">
                <a:extLst>
                  <a:ext uri="{FF2B5EF4-FFF2-40B4-BE49-F238E27FC236}">
                    <a16:creationId xmlns:a16="http://schemas.microsoft.com/office/drawing/2014/main" id="{1CB3ECF0-DBA6-4388-B4C9-26769CBFF4C3}"/>
                  </a:ext>
                </a:extLst>
              </p:cNvPr>
              <p:cNvSpPr/>
              <p:nvPr/>
            </p:nvSpPr>
            <p:spPr>
              <a:xfrm>
                <a:off x="0" y="0"/>
                <a:ext cx="6098322" cy="1519239"/>
              </a:xfrm>
              <a:prstGeom prst="roundRect">
                <a:avLst>
                  <a:gd name="adj" fmla="val 50000"/>
                </a:avLst>
              </a:prstGeom>
              <a:solidFill>
                <a:srgbClr val="000000">
                  <a:alpha val="60000"/>
                </a:srgbClr>
              </a:solidFill>
              <a:ln w="50800" cap="flat">
                <a:solidFill>
                  <a:srgbClr val="FFFFFF">
                    <a:alpha val="60000"/>
                  </a:srgbClr>
                </a:solidFill>
                <a:prstDash val="solid"/>
                <a:miter lim="400000"/>
              </a:ln>
              <a:effectLst/>
            </p:spPr>
            <p:txBody>
              <a:bodyPr wrap="square" lIns="12700" tIns="12700" rIns="12700" bIns="12700" numCol="1" anchor="ctr">
                <a:noAutofit/>
              </a:bodyPr>
              <a:lstStyle/>
              <a:p>
                <a:pPr algn="ctr" defTabSz="206375" hangingPunct="0">
                  <a:defRPr sz="3200">
                    <a:solidFill>
                      <a:srgbClr val="FFFFFF"/>
                    </a:solidFill>
                  </a:defRPr>
                </a:pPr>
                <a:endParaRPr sz="800" kern="0">
                  <a:solidFill>
                    <a:srgbClr val="FFFFFF"/>
                  </a:solidFill>
                  <a:latin typeface="Helvetica Light"/>
                  <a:sym typeface="Helvetica Light"/>
                </a:endParaRPr>
              </a:p>
            </p:txBody>
          </p:sp>
          <p:sp>
            <p:nvSpPr>
              <p:cNvPr id="14" name="JavaScript">
                <a:extLst>
                  <a:ext uri="{FF2B5EF4-FFF2-40B4-BE49-F238E27FC236}">
                    <a16:creationId xmlns:a16="http://schemas.microsoft.com/office/drawing/2014/main" id="{1EFF47FF-8899-4F2C-BDF9-B01F24990C91}"/>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dirty="0"/>
                  <a:t>JavaScript</a:t>
                </a:r>
              </a:p>
            </p:txBody>
          </p:sp>
        </p:grpSp>
        <p:pic>
          <p:nvPicPr>
            <p:cNvPr id="9" name="image (3).png" descr="image (3).png">
              <a:extLst>
                <a:ext uri="{FF2B5EF4-FFF2-40B4-BE49-F238E27FC236}">
                  <a16:creationId xmlns:a16="http://schemas.microsoft.com/office/drawing/2014/main" id="{68D6C4A6-8DB0-4F60-8B2C-32FAF7F2EEB1}"/>
                </a:ext>
              </a:extLst>
            </p:cNvPr>
            <p:cNvPicPr>
              <a:picLocks noChangeAspect="1"/>
            </p:cNvPicPr>
            <p:nvPr/>
          </p:nvPicPr>
          <p:blipFill>
            <a:blip r:embed="rId3"/>
            <a:stretch>
              <a:fillRect/>
            </a:stretch>
          </p:blipFill>
          <p:spPr>
            <a:xfrm>
              <a:off x="768096" y="2416211"/>
              <a:ext cx="4578908" cy="2976549"/>
            </a:xfrm>
            <a:prstGeom prst="rect">
              <a:avLst/>
            </a:prstGeom>
            <a:ln w="12700">
              <a:miter lim="400000"/>
            </a:ln>
          </p:spPr>
        </p:pic>
        <p:grpSp>
          <p:nvGrpSpPr>
            <p:cNvPr id="10" name="Rounded Rectangle">
              <a:extLst>
                <a:ext uri="{FF2B5EF4-FFF2-40B4-BE49-F238E27FC236}">
                  <a16:creationId xmlns:a16="http://schemas.microsoft.com/office/drawing/2014/main" id="{A838120E-7F7E-46C8-B0A3-451CAF1A7240}"/>
                </a:ext>
              </a:extLst>
            </p:cNvPr>
            <p:cNvGrpSpPr/>
            <p:nvPr/>
          </p:nvGrpSpPr>
          <p:grpSpPr>
            <a:xfrm>
              <a:off x="1532970" y="3524676"/>
              <a:ext cx="3049162" cy="759621"/>
              <a:chOff x="0" y="0"/>
              <a:chExt cx="6098322" cy="1519239"/>
            </a:xfrm>
          </p:grpSpPr>
          <p:sp>
            <p:nvSpPr>
              <p:cNvPr id="11" name="圆角矩形">
                <a:extLst>
                  <a:ext uri="{FF2B5EF4-FFF2-40B4-BE49-F238E27FC236}">
                    <a16:creationId xmlns:a16="http://schemas.microsoft.com/office/drawing/2014/main" id="{B31C1854-5C02-4C03-9BF1-14744611F6F3}"/>
                  </a:ext>
                </a:extLst>
              </p:cNvPr>
              <p:cNvSpPr/>
              <p:nvPr/>
            </p:nvSpPr>
            <p:spPr>
              <a:xfrm>
                <a:off x="0" y="0"/>
                <a:ext cx="6098322" cy="1519239"/>
              </a:xfrm>
              <a:prstGeom prst="roundRect">
                <a:avLst>
                  <a:gd name="adj" fmla="val 50000"/>
                </a:avLst>
              </a:prstGeom>
              <a:solidFill>
                <a:srgbClr val="000000">
                  <a:alpha val="80000"/>
                </a:srgbClr>
              </a:solidFill>
              <a:ln w="50800" cap="flat">
                <a:solidFill>
                  <a:srgbClr val="FFFFFF">
                    <a:alpha val="80000"/>
                  </a:srgbClr>
                </a:solidFill>
                <a:prstDash val="solid"/>
                <a:miter lim="400000"/>
              </a:ln>
              <a:effectLst/>
            </p:spPr>
            <p:txBody>
              <a:bodyPr wrap="square" lIns="12700" tIns="12700" rIns="12700" bIns="12700" numCol="1" anchor="ctr">
                <a:noAutofit/>
              </a:bodyPr>
              <a:lstStyle/>
              <a:p>
                <a:pPr algn="ctr" defTabSz="206375" hangingPunct="0">
                  <a:defRPr sz="3200" b="1">
                    <a:solidFill>
                      <a:srgbClr val="FFFFFF"/>
                    </a:solidFill>
                    <a:latin typeface="Helvetica Neue"/>
                    <a:ea typeface="Helvetica Neue"/>
                    <a:cs typeface="Helvetica Neue"/>
                    <a:sym typeface="Helvetica Neue"/>
                  </a:defRPr>
                </a:pPr>
                <a:endParaRPr sz="800" b="1" kern="0">
                  <a:solidFill>
                    <a:srgbClr val="FFFFFF"/>
                  </a:solidFill>
                  <a:latin typeface="Helvetica Neue"/>
                  <a:ea typeface="Helvetica Neue"/>
                  <a:cs typeface="Helvetica Neue"/>
                  <a:sym typeface="Helvetica Neue"/>
                </a:endParaRPr>
              </a:p>
            </p:txBody>
          </p:sp>
          <p:sp>
            <p:nvSpPr>
              <p:cNvPr id="12" name="APEX">
                <a:extLst>
                  <a:ext uri="{FF2B5EF4-FFF2-40B4-BE49-F238E27FC236}">
                    <a16:creationId xmlns:a16="http://schemas.microsoft.com/office/drawing/2014/main" id="{D576DAE9-F0C0-4C18-8984-D7721E940650}"/>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a:t>APEX</a:t>
                </a:r>
              </a:p>
            </p:txBody>
          </p:sp>
        </p:grpSp>
      </p:grpSp>
      <p:sp>
        <p:nvSpPr>
          <p:cNvPr id="15" name="Low Code">
            <a:extLst>
              <a:ext uri="{FF2B5EF4-FFF2-40B4-BE49-F238E27FC236}">
                <a16:creationId xmlns:a16="http://schemas.microsoft.com/office/drawing/2014/main" id="{E0C6E569-99A6-4945-BC25-8600BA83F1DF}"/>
              </a:ext>
            </a:extLst>
          </p:cNvPr>
          <p:cNvSpPr txBox="1"/>
          <p:nvPr/>
        </p:nvSpPr>
        <p:spPr>
          <a:xfrm>
            <a:off x="2486723" y="2056870"/>
            <a:ext cx="185673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ots of Code">
            <a:extLst>
              <a:ext uri="{FF2B5EF4-FFF2-40B4-BE49-F238E27FC236}">
                <a16:creationId xmlns:a16="http://schemas.microsoft.com/office/drawing/2014/main" id="{7A648340-2BC7-46C5-B6DF-4F2299D0A3B2}"/>
              </a:ext>
            </a:extLst>
          </p:cNvPr>
          <p:cNvSpPr txBox="1"/>
          <p:nvPr/>
        </p:nvSpPr>
        <p:spPr>
          <a:xfrm>
            <a:off x="7333024" y="2056870"/>
            <a:ext cx="953786"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kumimoji="1" lang="zh-CN" altLang="en-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
            <a:extLst>
              <a:ext uri="{FF2B5EF4-FFF2-40B4-BE49-F238E27FC236}">
                <a16:creationId xmlns:a16="http://schemas.microsoft.com/office/drawing/2014/main" id="{242053C3-0540-4685-9FD7-0A7A97AFBDC5}"/>
              </a:ext>
            </a:extLst>
          </p:cNvPr>
          <p:cNvSpPr txBox="1"/>
          <p:nvPr/>
        </p:nvSpPr>
        <p:spPr>
          <a:xfrm>
            <a:off x="3040425" y="5174419"/>
            <a:ext cx="503889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430" rIns="11430">
            <a:spAutoFit/>
          </a:bodyPr>
          <a:lstStyle>
            <a:lvl1pPr>
              <a:defRPr b="1">
                <a:solidFill>
                  <a:srgbClr val="FFFFFF"/>
                </a:solidFill>
                <a:latin typeface="Helvetica"/>
                <a:ea typeface="Helvetica"/>
                <a:cs typeface="Helvetica"/>
                <a:sym typeface="Helvetica"/>
              </a:defRPr>
            </a:lvl1pPr>
          </a:lstStyle>
          <a:p>
            <a:pPr algn="ctr"/>
            <a:r>
              <a:rPr lang="zh-CN" altLang="en-US" sz="1600" b="0" dirty="0">
                <a:solidFill>
                  <a:schemeClr val="tx1"/>
                </a:solidFill>
                <a:latin typeface="+mn-ea"/>
                <a:ea typeface="+mn-ea"/>
                <a:cs typeface="Oracle Sans" panose="020B0503020204020204" pitchFamily="34" charset="0"/>
              </a:rPr>
              <a:t>构建企业应用速度提高 </a:t>
            </a:r>
            <a:r>
              <a:rPr lang="en-US" altLang="zh-CN" sz="1600" b="0" dirty="0">
                <a:solidFill>
                  <a:srgbClr val="FF0000"/>
                </a:solidFill>
                <a:latin typeface="+mn-ea"/>
                <a:ea typeface="+mn-ea"/>
                <a:cs typeface="Oracle Sans" panose="020B0503020204020204" pitchFamily="34" charset="0"/>
              </a:rPr>
              <a:t>20</a:t>
            </a:r>
            <a:r>
              <a:rPr lang="en-US" altLang="zh-CN" sz="1600" b="0" dirty="0">
                <a:solidFill>
                  <a:schemeClr val="tx1"/>
                </a:solidFill>
                <a:latin typeface="+mn-ea"/>
                <a:ea typeface="+mn-ea"/>
                <a:cs typeface="Oracle Sans" panose="020B0503020204020204" pitchFamily="34" charset="0"/>
              </a:rPr>
              <a:t> </a:t>
            </a:r>
            <a:r>
              <a:rPr lang="zh-CN" altLang="en-US" sz="1600" b="0" dirty="0">
                <a:solidFill>
                  <a:schemeClr val="tx1"/>
                </a:solidFill>
                <a:latin typeface="+mn-ea"/>
                <a:ea typeface="+mn-ea"/>
                <a:cs typeface="Oracle Sans" panose="020B0503020204020204" pitchFamily="34" charset="0"/>
              </a:rPr>
              <a:t>倍，代码减少 </a:t>
            </a:r>
            <a:r>
              <a:rPr lang="en-US" altLang="zh-CN" sz="1600" b="0" dirty="0">
                <a:solidFill>
                  <a:srgbClr val="FF0000"/>
                </a:solidFill>
                <a:latin typeface="+mn-ea"/>
                <a:ea typeface="+mn-ea"/>
                <a:cs typeface="Oracle Sans" panose="020B0503020204020204" pitchFamily="34" charset="0"/>
              </a:rPr>
              <a:t>100 </a:t>
            </a:r>
            <a:r>
              <a:rPr lang="zh-CN" altLang="en-US" sz="1600" b="0" dirty="0">
                <a:solidFill>
                  <a:schemeClr val="tx1"/>
                </a:solidFill>
                <a:latin typeface="+mn-ea"/>
                <a:ea typeface="+mn-ea"/>
                <a:cs typeface="Oracle Sans" panose="020B0503020204020204" pitchFamily="34" charset="0"/>
              </a:rPr>
              <a:t>倍。</a:t>
            </a:r>
          </a:p>
        </p:txBody>
      </p:sp>
    </p:spTree>
    <p:extLst>
      <p:ext uri="{BB962C8B-B14F-4D97-AF65-F5344CB8AC3E}">
        <p14:creationId xmlns:p14="http://schemas.microsoft.com/office/powerpoint/2010/main" val="63502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7CB0C-A255-4A71-A988-A5F1BDC82F7C}"/>
              </a:ext>
            </a:extLst>
          </p:cNvPr>
          <p:cNvSpPr>
            <a:spLocks noGrp="1"/>
          </p:cNvSpPr>
          <p:nvPr>
            <p:ph type="title"/>
          </p:nvPr>
        </p:nvSpPr>
        <p:spPr/>
        <p:txBody>
          <a:bodyPr/>
          <a:lstStyle/>
          <a:p>
            <a:r>
              <a:rPr lang="en-US" altLang="zh-CN" dirty="0"/>
              <a:t>Oracle Apex</a:t>
            </a:r>
            <a:r>
              <a:rPr lang="zh-CN" altLang="en-US" dirty="0"/>
              <a:t>发展史</a:t>
            </a:r>
          </a:p>
        </p:txBody>
      </p:sp>
      <p:sp>
        <p:nvSpPr>
          <p:cNvPr id="4" name="Footer Placeholder 3">
            <a:extLst>
              <a:ext uri="{FF2B5EF4-FFF2-40B4-BE49-F238E27FC236}">
                <a16:creationId xmlns:a16="http://schemas.microsoft.com/office/drawing/2014/main" id="{AA246647-3702-4F03-96FD-F9BB467E796D}"/>
              </a:ext>
            </a:extLst>
          </p:cNvPr>
          <p:cNvSpPr>
            <a:spLocks noGrp="1"/>
          </p:cNvSpPr>
          <p:nvPr>
            <p:ph type="ftr" sz="quarter" idx="46"/>
          </p:nvPr>
        </p:nvSpPr>
        <p:spPr/>
        <p:txBody>
          <a:bodyPr/>
          <a:lstStyle/>
          <a:p>
            <a:r>
              <a:rPr lang="en-US" dirty="0"/>
              <a:t>Copyright © 2023, Oracle and/or its affiliates</a:t>
            </a:r>
          </a:p>
        </p:txBody>
      </p:sp>
      <p:sp>
        <p:nvSpPr>
          <p:cNvPr id="8" name="object 8">
            <a:extLst>
              <a:ext uri="{FF2B5EF4-FFF2-40B4-BE49-F238E27FC236}">
                <a16:creationId xmlns:a16="http://schemas.microsoft.com/office/drawing/2014/main" id="{F512FF05-D80E-4CA4-A268-1D089A5A403A}"/>
              </a:ext>
            </a:extLst>
          </p:cNvPr>
          <p:cNvSpPr/>
          <p:nvPr/>
        </p:nvSpPr>
        <p:spPr>
          <a:xfrm>
            <a:off x="630899" y="2998854"/>
            <a:ext cx="0" cy="1184910"/>
          </a:xfrm>
          <a:custGeom>
            <a:avLst/>
            <a:gdLst/>
            <a:ahLst/>
            <a:cxnLst/>
            <a:rect l="l" t="t" r="r" b="b"/>
            <a:pathLst>
              <a:path h="1184910">
                <a:moveTo>
                  <a:pt x="0" y="0"/>
                </a:moveTo>
                <a:lnTo>
                  <a:pt x="1" y="118433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a:extLst>
              <a:ext uri="{FF2B5EF4-FFF2-40B4-BE49-F238E27FC236}">
                <a16:creationId xmlns:a16="http://schemas.microsoft.com/office/drawing/2014/main" id="{A22DCE6D-8EA4-42B3-A071-E66807983D8A}"/>
              </a:ext>
            </a:extLst>
          </p:cNvPr>
          <p:cNvSpPr txBox="1"/>
          <p:nvPr/>
        </p:nvSpPr>
        <p:spPr>
          <a:xfrm>
            <a:off x="709639" y="3007869"/>
            <a:ext cx="1374775"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534C47"/>
                </a:solidFill>
                <a:latin typeface="Microsoft YaHei"/>
                <a:cs typeface="Microsoft YaHei"/>
              </a:rPr>
              <a:t>HTML</a:t>
            </a:r>
            <a:r>
              <a:rPr sz="1000" b="1" spc="-40" dirty="0">
                <a:solidFill>
                  <a:srgbClr val="534C47"/>
                </a:solidFill>
                <a:latin typeface="Microsoft YaHei"/>
                <a:cs typeface="Microsoft YaHei"/>
              </a:rPr>
              <a:t> </a:t>
            </a:r>
            <a:r>
              <a:rPr sz="1000" b="1" spc="-5" dirty="0">
                <a:solidFill>
                  <a:srgbClr val="534C47"/>
                </a:solidFill>
                <a:latin typeface="Microsoft YaHei"/>
                <a:cs typeface="Microsoft YaHei"/>
              </a:rPr>
              <a:t>DB</a:t>
            </a:r>
            <a:endParaRPr sz="1000" dirty="0">
              <a:latin typeface="Microsoft YaHei"/>
              <a:cs typeface="Microsoft YaHei"/>
            </a:endParaRPr>
          </a:p>
          <a:p>
            <a:pPr marL="12700" marR="5080">
              <a:lnSpc>
                <a:spcPct val="150000"/>
              </a:lnSpc>
            </a:pPr>
            <a:r>
              <a:rPr sz="1000" spc="-5" dirty="0">
                <a:solidFill>
                  <a:srgbClr val="534C47"/>
                </a:solidFill>
                <a:latin typeface="Microsoft YaHei"/>
                <a:cs typeface="Microsoft YaHei"/>
              </a:rPr>
              <a:t>1.5：</a:t>
            </a:r>
            <a:r>
              <a:rPr sz="1000" dirty="0">
                <a:solidFill>
                  <a:srgbClr val="534C47"/>
                </a:solidFill>
                <a:latin typeface="Microsoft YaHei"/>
                <a:cs typeface="Microsoft YaHei"/>
              </a:rPr>
              <a:t>发布第一版 </a:t>
            </a:r>
            <a:r>
              <a:rPr sz="1000" spc="-5" dirty="0">
                <a:solidFill>
                  <a:srgbClr val="534C47"/>
                </a:solidFill>
                <a:latin typeface="Microsoft YaHei"/>
                <a:cs typeface="Microsoft YaHei"/>
              </a:rPr>
              <a:t>1.6：</a:t>
            </a:r>
            <a:r>
              <a:rPr sz="1000" b="1" spc="-5" dirty="0">
                <a:solidFill>
                  <a:srgbClr val="D2340F"/>
                </a:solidFill>
                <a:latin typeface="Microsoft YaHei"/>
                <a:cs typeface="Microsoft YaHei"/>
              </a:rPr>
              <a:t>apex.oracle.com </a:t>
            </a:r>
            <a:r>
              <a:rPr sz="1000" b="1" spc="-285" dirty="0">
                <a:solidFill>
                  <a:srgbClr val="D2340F"/>
                </a:solidFill>
                <a:latin typeface="Microsoft YaHei"/>
                <a:cs typeface="Microsoft YaHei"/>
              </a:rPr>
              <a:t> </a:t>
            </a:r>
            <a:r>
              <a:rPr sz="1000" b="1" dirty="0">
                <a:solidFill>
                  <a:srgbClr val="D2340F"/>
                </a:solidFill>
                <a:latin typeface="Microsoft YaHei"/>
                <a:cs typeface="Microsoft YaHei"/>
              </a:rPr>
              <a:t>发布免费托管服务</a:t>
            </a:r>
            <a:endParaRPr sz="1000" dirty="0">
              <a:latin typeface="Microsoft YaHei"/>
              <a:cs typeface="Microsoft YaHei"/>
            </a:endParaRPr>
          </a:p>
        </p:txBody>
      </p:sp>
      <p:sp>
        <p:nvSpPr>
          <p:cNvPr id="10" name="object 10">
            <a:extLst>
              <a:ext uri="{FF2B5EF4-FFF2-40B4-BE49-F238E27FC236}">
                <a16:creationId xmlns:a16="http://schemas.microsoft.com/office/drawing/2014/main" id="{5DCB2326-9F74-4704-9FFB-100CF9E50810}"/>
              </a:ext>
            </a:extLst>
          </p:cNvPr>
          <p:cNvSpPr/>
          <p:nvPr/>
        </p:nvSpPr>
        <p:spPr>
          <a:xfrm>
            <a:off x="329957" y="2396970"/>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0" y="396062"/>
                </a:lnTo>
                <a:lnTo>
                  <a:pt x="597944" y="349755"/>
                </a:lnTo>
                <a:lnTo>
                  <a:pt x="601882"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a:extLst>
              <a:ext uri="{FF2B5EF4-FFF2-40B4-BE49-F238E27FC236}">
                <a16:creationId xmlns:a16="http://schemas.microsoft.com/office/drawing/2014/main" id="{F00394A2-9924-48F9-AC78-046365A05F57}"/>
              </a:ext>
            </a:extLst>
          </p:cNvPr>
          <p:cNvSpPr txBox="1"/>
          <p:nvPr/>
        </p:nvSpPr>
        <p:spPr>
          <a:xfrm>
            <a:off x="463417" y="2572005"/>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5</a:t>
            </a:r>
            <a:endParaRPr sz="1600">
              <a:latin typeface="Microsoft YaHei"/>
              <a:cs typeface="Microsoft YaHei"/>
            </a:endParaRPr>
          </a:p>
        </p:txBody>
      </p:sp>
      <p:grpSp>
        <p:nvGrpSpPr>
          <p:cNvPr id="12" name="object 12">
            <a:extLst>
              <a:ext uri="{FF2B5EF4-FFF2-40B4-BE49-F238E27FC236}">
                <a16:creationId xmlns:a16="http://schemas.microsoft.com/office/drawing/2014/main" id="{9CF39E13-5B1E-46CB-8F23-D697509FD3A6}"/>
              </a:ext>
            </a:extLst>
          </p:cNvPr>
          <p:cNvGrpSpPr/>
          <p:nvPr/>
        </p:nvGrpSpPr>
        <p:grpSpPr>
          <a:xfrm>
            <a:off x="1944614" y="1720400"/>
            <a:ext cx="1315334" cy="2647713"/>
            <a:chOff x="1965413" y="1788471"/>
            <a:chExt cx="1315334" cy="2647713"/>
          </a:xfrm>
        </p:grpSpPr>
        <p:sp>
          <p:nvSpPr>
            <p:cNvPr id="94" name="object 13">
              <a:extLst>
                <a:ext uri="{FF2B5EF4-FFF2-40B4-BE49-F238E27FC236}">
                  <a16:creationId xmlns:a16="http://schemas.microsoft.com/office/drawing/2014/main" id="{BE8E02B8-B0E5-4E3E-BF15-7B0A9DD95B30}"/>
                </a:ext>
              </a:extLst>
            </p:cNvPr>
            <p:cNvSpPr/>
            <p:nvPr/>
          </p:nvSpPr>
          <p:spPr>
            <a:xfrm>
              <a:off x="3280747" y="3848809"/>
              <a:ext cx="0" cy="587375"/>
            </a:xfrm>
            <a:custGeom>
              <a:avLst/>
              <a:gdLst/>
              <a:ahLst/>
              <a:cxnLst/>
              <a:rect l="l" t="t" r="r" b="b"/>
              <a:pathLst>
                <a:path h="587375">
                  <a:moveTo>
                    <a:pt x="0" y="0"/>
                  </a:moveTo>
                  <a:lnTo>
                    <a:pt x="1" y="58727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5" name="object 14">
              <a:extLst>
                <a:ext uri="{FF2B5EF4-FFF2-40B4-BE49-F238E27FC236}">
                  <a16:creationId xmlns:a16="http://schemas.microsoft.com/office/drawing/2014/main" id="{CFE08183-CBCA-475C-B08C-B0A219AF2835}"/>
                </a:ext>
              </a:extLst>
            </p:cNvPr>
            <p:cNvSpPr/>
            <p:nvPr/>
          </p:nvSpPr>
          <p:spPr>
            <a:xfrm>
              <a:off x="2266355" y="2390353"/>
              <a:ext cx="0" cy="1861185"/>
            </a:xfrm>
            <a:custGeom>
              <a:avLst/>
              <a:gdLst/>
              <a:ahLst/>
              <a:cxnLst/>
              <a:rect l="l" t="t" r="r" b="b"/>
              <a:pathLst>
                <a:path h="1861185">
                  <a:moveTo>
                    <a:pt x="0" y="0"/>
                  </a:moveTo>
                  <a:lnTo>
                    <a:pt x="1" y="186090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6" name="object 15">
              <a:extLst>
                <a:ext uri="{FF2B5EF4-FFF2-40B4-BE49-F238E27FC236}">
                  <a16:creationId xmlns:a16="http://schemas.microsoft.com/office/drawing/2014/main" id="{D526A998-9F66-4B86-AA50-93B99078BEF1}"/>
                </a:ext>
              </a:extLst>
            </p:cNvPr>
            <p:cNvSpPr/>
            <p:nvPr/>
          </p:nvSpPr>
          <p:spPr>
            <a:xfrm>
              <a:off x="1965413" y="1788471"/>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6">
            <a:extLst>
              <a:ext uri="{FF2B5EF4-FFF2-40B4-BE49-F238E27FC236}">
                <a16:creationId xmlns:a16="http://schemas.microsoft.com/office/drawing/2014/main" id="{56F8E1FF-8E93-492B-92A2-6955F1276AA0}"/>
              </a:ext>
            </a:extLst>
          </p:cNvPr>
          <p:cNvSpPr txBox="1"/>
          <p:nvPr/>
        </p:nvSpPr>
        <p:spPr>
          <a:xfrm>
            <a:off x="2634207" y="1633220"/>
            <a:ext cx="787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动画图形控件  PDF打印</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表格控件</a:t>
            </a:r>
            <a:endParaRPr sz="1000">
              <a:latin typeface="Microsoft YaHei"/>
              <a:cs typeface="Microsoft YaHei"/>
            </a:endParaRPr>
          </a:p>
        </p:txBody>
      </p:sp>
      <p:sp>
        <p:nvSpPr>
          <p:cNvPr id="14" name="object 17">
            <a:extLst>
              <a:ext uri="{FF2B5EF4-FFF2-40B4-BE49-F238E27FC236}">
                <a16:creationId xmlns:a16="http://schemas.microsoft.com/office/drawing/2014/main" id="{06485016-5A5C-4DAF-86D6-EA9DF2B7292E}"/>
              </a:ext>
            </a:extLst>
          </p:cNvPr>
          <p:cNvSpPr txBox="1"/>
          <p:nvPr/>
        </p:nvSpPr>
        <p:spPr>
          <a:xfrm>
            <a:off x="2078075" y="18953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3</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grpSp>
        <p:nvGrpSpPr>
          <p:cNvPr id="15" name="object 18">
            <a:extLst>
              <a:ext uri="{FF2B5EF4-FFF2-40B4-BE49-F238E27FC236}">
                <a16:creationId xmlns:a16="http://schemas.microsoft.com/office/drawing/2014/main" id="{32A7226B-7CFF-4890-AB18-0C07049DDF52}"/>
              </a:ext>
            </a:extLst>
          </p:cNvPr>
          <p:cNvGrpSpPr/>
          <p:nvPr/>
        </p:nvGrpSpPr>
        <p:grpSpPr>
          <a:xfrm>
            <a:off x="2531193" y="2764321"/>
            <a:ext cx="443230" cy="1453403"/>
            <a:chOff x="2551992" y="2832392"/>
            <a:chExt cx="443230" cy="1453403"/>
          </a:xfrm>
        </p:grpSpPr>
        <p:sp>
          <p:nvSpPr>
            <p:cNvPr id="92" name="object 19">
              <a:extLst>
                <a:ext uri="{FF2B5EF4-FFF2-40B4-BE49-F238E27FC236}">
                  <a16:creationId xmlns:a16="http://schemas.microsoft.com/office/drawing/2014/main" id="{BE043C16-33B4-4E20-AE62-92EF158AD6E7}"/>
                </a:ext>
              </a:extLst>
            </p:cNvPr>
            <p:cNvSpPr/>
            <p:nvPr/>
          </p:nvSpPr>
          <p:spPr>
            <a:xfrm>
              <a:off x="2773551" y="3275510"/>
              <a:ext cx="0" cy="1010285"/>
            </a:xfrm>
            <a:custGeom>
              <a:avLst/>
              <a:gdLst/>
              <a:ahLst/>
              <a:cxnLst/>
              <a:rect l="l" t="t" r="r" b="b"/>
              <a:pathLst>
                <a:path h="1010285">
                  <a:moveTo>
                    <a:pt x="0" y="0"/>
                  </a:moveTo>
                  <a:lnTo>
                    <a:pt x="1" y="100975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20">
              <a:extLst>
                <a:ext uri="{FF2B5EF4-FFF2-40B4-BE49-F238E27FC236}">
                  <a16:creationId xmlns:a16="http://schemas.microsoft.com/office/drawing/2014/main" id="{7C672F3A-DFE0-44C1-B693-53397D09A949}"/>
                </a:ext>
              </a:extLst>
            </p:cNvPr>
            <p:cNvSpPr/>
            <p:nvPr/>
          </p:nvSpPr>
          <p:spPr>
            <a:xfrm>
              <a:off x="2551992" y="2832392"/>
              <a:ext cx="443230" cy="443230"/>
            </a:xfrm>
            <a:custGeom>
              <a:avLst/>
              <a:gdLst/>
              <a:ahLst/>
              <a:cxnLst/>
              <a:rect l="l" t="t" r="r" b="b"/>
              <a:pathLst>
                <a:path w="443230" h="443229">
                  <a:moveTo>
                    <a:pt x="221559" y="0"/>
                  </a:moveTo>
                  <a:lnTo>
                    <a:pt x="176907" y="4501"/>
                  </a:lnTo>
                  <a:lnTo>
                    <a:pt x="135318" y="17411"/>
                  </a:lnTo>
                  <a:lnTo>
                    <a:pt x="97683" y="37838"/>
                  </a:lnTo>
                  <a:lnTo>
                    <a:pt x="64893" y="64892"/>
                  </a:lnTo>
                  <a:lnTo>
                    <a:pt x="37838" y="97682"/>
                  </a:lnTo>
                  <a:lnTo>
                    <a:pt x="17411" y="135317"/>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7"/>
                  </a:lnTo>
                  <a:lnTo>
                    <a:pt x="405279" y="97682"/>
                  </a:lnTo>
                  <a:lnTo>
                    <a:pt x="378225" y="64892"/>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1">
            <a:extLst>
              <a:ext uri="{FF2B5EF4-FFF2-40B4-BE49-F238E27FC236}">
                <a16:creationId xmlns:a16="http://schemas.microsoft.com/office/drawing/2014/main" id="{30B29B19-188D-4B7C-A9CF-8EF113B1D9DB}"/>
              </a:ext>
            </a:extLst>
          </p:cNvPr>
          <p:cNvSpPr txBox="1"/>
          <p:nvPr/>
        </p:nvSpPr>
        <p:spPr>
          <a:xfrm>
            <a:off x="3048835" y="2888488"/>
            <a:ext cx="1106099" cy="18210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zh-CN" altLang="en-US" sz="1100" b="1" spc="-55" dirty="0">
                <a:solidFill>
                  <a:srgbClr val="D2340F"/>
                </a:solidFill>
                <a:latin typeface="Microsoft YaHei"/>
                <a:cs typeface="Microsoft YaHei"/>
              </a:rPr>
              <a:t>交互式</a:t>
            </a:r>
            <a:r>
              <a:rPr sz="1100" b="1" spc="-55" dirty="0" err="1">
                <a:solidFill>
                  <a:srgbClr val="D2340F"/>
                </a:solidFill>
                <a:latin typeface="Microsoft YaHei"/>
                <a:cs typeface="Microsoft YaHei"/>
              </a:rPr>
              <a:t>报表</a:t>
            </a:r>
            <a:r>
              <a:rPr sz="1100" b="1" spc="-50" dirty="0" err="1">
                <a:solidFill>
                  <a:srgbClr val="D2340F"/>
                </a:solidFill>
                <a:latin typeface="Microsoft YaHei"/>
                <a:cs typeface="Microsoft YaHei"/>
              </a:rPr>
              <a:t>（</a:t>
            </a:r>
            <a:r>
              <a:rPr sz="1100" b="1" spc="-20" dirty="0" err="1">
                <a:solidFill>
                  <a:srgbClr val="D2340F"/>
                </a:solidFill>
                <a:latin typeface="Microsoft YaHei"/>
                <a:cs typeface="Microsoft YaHei"/>
              </a:rPr>
              <a:t>I</a:t>
            </a:r>
            <a:r>
              <a:rPr sz="1100" b="1" spc="-35" dirty="0" err="1">
                <a:solidFill>
                  <a:srgbClr val="D2340F"/>
                </a:solidFill>
                <a:latin typeface="Microsoft YaHei"/>
                <a:cs typeface="Microsoft YaHei"/>
              </a:rPr>
              <a:t>R</a:t>
            </a:r>
            <a:r>
              <a:rPr sz="1100" b="1" dirty="0">
                <a:solidFill>
                  <a:srgbClr val="D2340F"/>
                </a:solidFill>
                <a:latin typeface="Microsoft YaHei"/>
                <a:cs typeface="Microsoft YaHei"/>
              </a:rPr>
              <a:t>）</a:t>
            </a:r>
            <a:endParaRPr sz="1100" dirty="0">
              <a:latin typeface="Microsoft YaHei"/>
              <a:cs typeface="Microsoft YaHei"/>
            </a:endParaRPr>
          </a:p>
        </p:txBody>
      </p:sp>
      <p:sp>
        <p:nvSpPr>
          <p:cNvPr id="17" name="object 22">
            <a:extLst>
              <a:ext uri="{FF2B5EF4-FFF2-40B4-BE49-F238E27FC236}">
                <a16:creationId xmlns:a16="http://schemas.microsoft.com/office/drawing/2014/main" id="{50E0EBF1-5A03-4460-AC7E-6320826C1A44}"/>
              </a:ext>
            </a:extLst>
          </p:cNvPr>
          <p:cNvSpPr txBox="1"/>
          <p:nvPr/>
        </p:nvSpPr>
        <p:spPr>
          <a:xfrm>
            <a:off x="2624992" y="2878837"/>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3.</a:t>
            </a:r>
            <a:r>
              <a:rPr sz="1200" b="1" dirty="0">
                <a:solidFill>
                  <a:srgbClr val="FCFBFA"/>
                </a:solidFill>
                <a:latin typeface="Microsoft YaHei"/>
                <a:cs typeface="Microsoft YaHei"/>
              </a:rPr>
              <a:t>1</a:t>
            </a:r>
            <a:endParaRPr sz="1200">
              <a:latin typeface="Microsoft YaHei"/>
              <a:cs typeface="Microsoft YaHei"/>
            </a:endParaRPr>
          </a:p>
        </p:txBody>
      </p:sp>
      <p:sp>
        <p:nvSpPr>
          <p:cNvPr id="18" name="object 23">
            <a:extLst>
              <a:ext uri="{FF2B5EF4-FFF2-40B4-BE49-F238E27FC236}">
                <a16:creationId xmlns:a16="http://schemas.microsoft.com/office/drawing/2014/main" id="{B6F5D228-39E0-4EA2-A570-76AB267DB366}"/>
              </a:ext>
            </a:extLst>
          </p:cNvPr>
          <p:cNvSpPr/>
          <p:nvPr/>
        </p:nvSpPr>
        <p:spPr>
          <a:xfrm>
            <a:off x="3038391" y="3337620"/>
            <a:ext cx="443230" cy="443230"/>
          </a:xfrm>
          <a:custGeom>
            <a:avLst/>
            <a:gdLst/>
            <a:ahLst/>
            <a:cxnLst/>
            <a:rect l="l" t="t" r="r" b="b"/>
            <a:pathLst>
              <a:path w="443229" h="443229">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0" y="438616"/>
                </a:lnTo>
                <a:lnTo>
                  <a:pt x="307799" y="425706"/>
                </a:lnTo>
                <a:lnTo>
                  <a:pt x="345434" y="405279"/>
                </a:lnTo>
                <a:lnTo>
                  <a:pt x="378224" y="378224"/>
                </a:lnTo>
                <a:lnTo>
                  <a:pt x="405279" y="345434"/>
                </a:lnTo>
                <a:lnTo>
                  <a:pt x="425706" y="307799"/>
                </a:lnTo>
                <a:lnTo>
                  <a:pt x="438616" y="266210"/>
                </a:lnTo>
                <a:lnTo>
                  <a:pt x="443118" y="221559"/>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24">
            <a:extLst>
              <a:ext uri="{FF2B5EF4-FFF2-40B4-BE49-F238E27FC236}">
                <a16:creationId xmlns:a16="http://schemas.microsoft.com/office/drawing/2014/main" id="{D486922D-C252-4DC4-AA5C-5471140FCAC3}"/>
              </a:ext>
            </a:extLst>
          </p:cNvPr>
          <p:cNvSpPr txBox="1"/>
          <p:nvPr/>
        </p:nvSpPr>
        <p:spPr>
          <a:xfrm>
            <a:off x="3132188" y="3457957"/>
            <a:ext cx="174117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435609" algn="l"/>
              </a:tabLst>
            </a:pPr>
            <a:r>
              <a:rPr sz="1800" b="1" spc="-7" baseline="2314" dirty="0">
                <a:solidFill>
                  <a:srgbClr val="FCFBFA"/>
                </a:solidFill>
                <a:latin typeface="Microsoft YaHei"/>
                <a:cs typeface="Microsoft YaHei"/>
              </a:rPr>
              <a:t>3.2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Form</a:t>
            </a:r>
            <a:r>
              <a:rPr sz="1000" spc="-25" dirty="0">
                <a:solidFill>
                  <a:srgbClr val="534C47"/>
                </a:solidFill>
                <a:latin typeface="Microsoft YaHei"/>
                <a:cs typeface="Microsoft YaHei"/>
              </a:rPr>
              <a:t> </a:t>
            </a:r>
            <a:r>
              <a:rPr sz="1000" dirty="0">
                <a:solidFill>
                  <a:srgbClr val="534C47"/>
                </a:solidFill>
                <a:latin typeface="Microsoft YaHei"/>
                <a:cs typeface="Microsoft YaHei"/>
              </a:rPr>
              <a:t>迁移向导</a:t>
            </a:r>
            <a:endParaRPr sz="1000">
              <a:latin typeface="Microsoft YaHei"/>
              <a:cs typeface="Microsoft YaHei"/>
            </a:endParaRPr>
          </a:p>
        </p:txBody>
      </p:sp>
      <p:sp>
        <p:nvSpPr>
          <p:cNvPr id="20" name="object 25">
            <a:extLst>
              <a:ext uri="{FF2B5EF4-FFF2-40B4-BE49-F238E27FC236}">
                <a16:creationId xmlns:a16="http://schemas.microsoft.com/office/drawing/2014/main" id="{FDEDCD5A-BE37-46AB-9175-078E385D642A}"/>
              </a:ext>
            </a:extLst>
          </p:cNvPr>
          <p:cNvSpPr/>
          <p:nvPr/>
        </p:nvSpPr>
        <p:spPr>
          <a:xfrm>
            <a:off x="633017" y="4892530"/>
            <a:ext cx="601980" cy="601980"/>
          </a:xfrm>
          <a:custGeom>
            <a:avLst/>
            <a:gdLst/>
            <a:ahLst/>
            <a:cxnLst/>
            <a:rect l="l" t="t" r="r" b="b"/>
            <a:pathLst>
              <a:path w="601980" h="601979">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9" y="543818"/>
                </a:lnTo>
                <a:lnTo>
                  <a:pt x="162641" y="568292"/>
                </a:lnTo>
                <a:lnTo>
                  <a:pt x="205820"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0" y="396062"/>
                </a:lnTo>
                <a:lnTo>
                  <a:pt x="597944" y="349755"/>
                </a:lnTo>
                <a:lnTo>
                  <a:pt x="601883"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6">
            <a:extLst>
              <a:ext uri="{FF2B5EF4-FFF2-40B4-BE49-F238E27FC236}">
                <a16:creationId xmlns:a16="http://schemas.microsoft.com/office/drawing/2014/main" id="{18D4384C-DE51-464E-9CC8-BF369F7BF9D4}"/>
              </a:ext>
            </a:extLst>
          </p:cNvPr>
          <p:cNvSpPr txBox="1"/>
          <p:nvPr/>
        </p:nvSpPr>
        <p:spPr>
          <a:xfrm>
            <a:off x="769652" y="5068317"/>
            <a:ext cx="32893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x</a:t>
            </a:r>
            <a:endParaRPr sz="1600">
              <a:latin typeface="Microsoft YaHei"/>
              <a:cs typeface="Microsoft YaHei"/>
            </a:endParaRPr>
          </a:p>
        </p:txBody>
      </p:sp>
      <p:grpSp>
        <p:nvGrpSpPr>
          <p:cNvPr id="22" name="object 27">
            <a:extLst>
              <a:ext uri="{FF2B5EF4-FFF2-40B4-BE49-F238E27FC236}">
                <a16:creationId xmlns:a16="http://schemas.microsoft.com/office/drawing/2014/main" id="{FDC924B1-A250-475B-92E7-12F710FE5ED0}"/>
              </a:ext>
            </a:extLst>
          </p:cNvPr>
          <p:cNvGrpSpPr/>
          <p:nvPr/>
        </p:nvGrpSpPr>
        <p:grpSpPr>
          <a:xfrm>
            <a:off x="933959" y="4377015"/>
            <a:ext cx="2981081" cy="1831124"/>
            <a:chOff x="954758" y="4445086"/>
            <a:chExt cx="2981081" cy="1831124"/>
          </a:xfrm>
        </p:grpSpPr>
        <p:sp>
          <p:nvSpPr>
            <p:cNvPr id="89" name="object 28">
              <a:extLst>
                <a:ext uri="{FF2B5EF4-FFF2-40B4-BE49-F238E27FC236}">
                  <a16:creationId xmlns:a16="http://schemas.microsoft.com/office/drawing/2014/main" id="{783C4364-EAA1-4743-B8AE-D925756753D6}"/>
                </a:ext>
              </a:extLst>
            </p:cNvPr>
            <p:cNvSpPr/>
            <p:nvPr/>
          </p:nvSpPr>
          <p:spPr>
            <a:xfrm>
              <a:off x="2740769" y="4445086"/>
              <a:ext cx="1195070" cy="1229360"/>
            </a:xfrm>
            <a:custGeom>
              <a:avLst/>
              <a:gdLst/>
              <a:ahLst/>
              <a:cxnLst/>
              <a:rect l="l" t="t" r="r" b="b"/>
              <a:pathLst>
                <a:path w="1195070" h="1229360">
                  <a:moveTo>
                    <a:pt x="1194991" y="0"/>
                  </a:moveTo>
                  <a:lnTo>
                    <a:pt x="1194991" y="684239"/>
                  </a:lnTo>
                  <a:lnTo>
                    <a:pt x="0" y="684239"/>
                  </a:lnTo>
                  <a:lnTo>
                    <a:pt x="0" y="122914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0" name="object 29">
              <a:extLst>
                <a:ext uri="{FF2B5EF4-FFF2-40B4-BE49-F238E27FC236}">
                  <a16:creationId xmlns:a16="http://schemas.microsoft.com/office/drawing/2014/main" id="{6D70275C-B79A-4713-9277-4493F10C366E}"/>
                </a:ext>
              </a:extLst>
            </p:cNvPr>
            <p:cNvSpPr/>
            <p:nvPr/>
          </p:nvSpPr>
          <p:spPr>
            <a:xfrm>
              <a:off x="2437569" y="5674230"/>
              <a:ext cx="601980" cy="601980"/>
            </a:xfrm>
            <a:custGeom>
              <a:avLst/>
              <a:gdLst/>
              <a:ahLst/>
              <a:cxnLst/>
              <a:rect l="l" t="t" r="r" b="b"/>
              <a:pathLst>
                <a:path w="601980" h="601979">
                  <a:moveTo>
                    <a:pt x="300940" y="0"/>
                  </a:moveTo>
                  <a:lnTo>
                    <a:pt x="252126" y="3938"/>
                  </a:lnTo>
                  <a:lnTo>
                    <a:pt x="205819" y="15342"/>
                  </a:lnTo>
                  <a:lnTo>
                    <a:pt x="162640" y="33590"/>
                  </a:lnTo>
                  <a:lnTo>
                    <a:pt x="123208"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0"/>
                  </a:lnTo>
                  <a:lnTo>
                    <a:pt x="252126" y="597944"/>
                  </a:lnTo>
                  <a:lnTo>
                    <a:pt x="300940" y="601882"/>
                  </a:lnTo>
                  <a:lnTo>
                    <a:pt x="349754" y="597944"/>
                  </a:lnTo>
                  <a:lnTo>
                    <a:pt x="396061" y="586540"/>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1" name="object 30">
              <a:extLst>
                <a:ext uri="{FF2B5EF4-FFF2-40B4-BE49-F238E27FC236}">
                  <a16:creationId xmlns:a16="http://schemas.microsoft.com/office/drawing/2014/main" id="{FF30CCD4-49EA-4E3C-AD87-F3F4717C1383}"/>
                </a:ext>
              </a:extLst>
            </p:cNvPr>
            <p:cNvSpPr/>
            <p:nvPr/>
          </p:nvSpPr>
          <p:spPr>
            <a:xfrm>
              <a:off x="954758" y="4638913"/>
              <a:ext cx="635" cy="321945"/>
            </a:xfrm>
            <a:custGeom>
              <a:avLst/>
              <a:gdLst/>
              <a:ahLst/>
              <a:cxnLst/>
              <a:rect l="l" t="t" r="r" b="b"/>
              <a:pathLst>
                <a:path w="634" h="321945">
                  <a:moveTo>
                    <a:pt x="67" y="0"/>
                  </a:moveTo>
                  <a:lnTo>
                    <a:pt x="0" y="32168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3" name="object 31">
            <a:extLst>
              <a:ext uri="{FF2B5EF4-FFF2-40B4-BE49-F238E27FC236}">
                <a16:creationId xmlns:a16="http://schemas.microsoft.com/office/drawing/2014/main" id="{E2AC493A-AD27-4E64-98BC-5398536FFF12}"/>
              </a:ext>
            </a:extLst>
          </p:cNvPr>
          <p:cNvSpPr txBox="1"/>
          <p:nvPr/>
        </p:nvSpPr>
        <p:spPr>
          <a:xfrm>
            <a:off x="1298338" y="4928108"/>
            <a:ext cx="1052830" cy="4826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spc="-5" dirty="0">
                <a:solidFill>
                  <a:srgbClr val="534C47"/>
                </a:solidFill>
                <a:latin typeface="Microsoft YaHei"/>
                <a:cs typeface="Microsoft YaHei"/>
              </a:rPr>
              <a:t>SQL</a:t>
            </a:r>
            <a:r>
              <a:rPr sz="1000" spc="-4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a:p>
            <a:pPr marL="12700">
              <a:lnSpc>
                <a:spcPct val="100000"/>
              </a:lnSpc>
              <a:spcBef>
                <a:spcPts val="600"/>
              </a:spcBef>
            </a:pPr>
            <a:r>
              <a:rPr sz="1000" b="1" spc="-5" dirty="0">
                <a:solidFill>
                  <a:srgbClr val="D2340F"/>
                </a:solidFill>
                <a:latin typeface="Microsoft YaHei"/>
                <a:cs typeface="Microsoft YaHei"/>
              </a:rPr>
              <a:t>Oracle</a:t>
            </a:r>
            <a:r>
              <a:rPr sz="1000" b="1" spc="-35" dirty="0">
                <a:solidFill>
                  <a:srgbClr val="D2340F"/>
                </a:solidFill>
                <a:latin typeface="Microsoft YaHei"/>
                <a:cs typeface="Microsoft YaHei"/>
              </a:rPr>
              <a:t> </a:t>
            </a:r>
            <a:r>
              <a:rPr sz="1000" b="1" spc="-5" dirty="0">
                <a:solidFill>
                  <a:srgbClr val="D2340F"/>
                </a:solidFill>
                <a:latin typeface="Microsoft YaHei"/>
                <a:cs typeface="Microsoft YaHei"/>
              </a:rPr>
              <a:t>XE</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数据库</a:t>
            </a:r>
            <a:endParaRPr sz="1000">
              <a:latin typeface="Microsoft YaHei"/>
              <a:cs typeface="Microsoft YaHei"/>
            </a:endParaRPr>
          </a:p>
        </p:txBody>
      </p:sp>
      <p:sp>
        <p:nvSpPr>
          <p:cNvPr id="24" name="object 32">
            <a:extLst>
              <a:ext uri="{FF2B5EF4-FFF2-40B4-BE49-F238E27FC236}">
                <a16:creationId xmlns:a16="http://schemas.microsoft.com/office/drawing/2014/main" id="{8B91E060-2967-42C6-98E1-9C029D8DDD2F}"/>
              </a:ext>
            </a:extLst>
          </p:cNvPr>
          <p:cNvSpPr txBox="1"/>
          <p:nvPr/>
        </p:nvSpPr>
        <p:spPr>
          <a:xfrm>
            <a:off x="2550229" y="57815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4</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25" name="object 33">
            <a:extLst>
              <a:ext uri="{FF2B5EF4-FFF2-40B4-BE49-F238E27FC236}">
                <a16:creationId xmlns:a16="http://schemas.microsoft.com/office/drawing/2014/main" id="{DDE4D583-38FD-4749-84F0-6386803275CF}"/>
              </a:ext>
            </a:extLst>
          </p:cNvPr>
          <p:cNvSpPr txBox="1"/>
          <p:nvPr/>
        </p:nvSpPr>
        <p:spPr>
          <a:xfrm>
            <a:off x="3100848" y="5519420"/>
            <a:ext cx="78740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dirty="0">
                <a:solidFill>
                  <a:srgbClr val="534C47"/>
                </a:solidFill>
                <a:latin typeface="Microsoft YaHei"/>
                <a:cs typeface="Microsoft YaHei"/>
              </a:rPr>
              <a:t>网页表格插件</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动态行为</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团队开发协作</a:t>
            </a:r>
            <a:endParaRPr sz="1000">
              <a:latin typeface="Microsoft YaHei"/>
              <a:cs typeface="Microsoft YaHei"/>
            </a:endParaRPr>
          </a:p>
        </p:txBody>
      </p:sp>
      <p:sp>
        <p:nvSpPr>
          <p:cNvPr id="26" name="object 34">
            <a:extLst>
              <a:ext uri="{FF2B5EF4-FFF2-40B4-BE49-F238E27FC236}">
                <a16:creationId xmlns:a16="http://schemas.microsoft.com/office/drawing/2014/main" id="{7316F57D-6BF2-40DE-B553-8D45B07AD778}"/>
              </a:ext>
            </a:extLst>
          </p:cNvPr>
          <p:cNvSpPr/>
          <p:nvPr/>
        </p:nvSpPr>
        <p:spPr>
          <a:xfrm>
            <a:off x="4267041" y="5533618"/>
            <a:ext cx="443230" cy="443230"/>
          </a:xfrm>
          <a:custGeom>
            <a:avLst/>
            <a:gdLst/>
            <a:ahLst/>
            <a:cxnLst/>
            <a:rect l="l" t="t" r="r" b="b"/>
            <a:pathLst>
              <a:path w="443229" h="443229">
                <a:moveTo>
                  <a:pt x="221559" y="0"/>
                </a:moveTo>
                <a:lnTo>
                  <a:pt x="176907" y="4501"/>
                </a:lnTo>
                <a:lnTo>
                  <a:pt x="135317" y="17411"/>
                </a:lnTo>
                <a:lnTo>
                  <a:pt x="97682" y="37838"/>
                </a:lnTo>
                <a:lnTo>
                  <a:pt x="64892" y="64893"/>
                </a:lnTo>
                <a:lnTo>
                  <a:pt x="37838" y="97683"/>
                </a:lnTo>
                <a:lnTo>
                  <a:pt x="17411" y="135318"/>
                </a:lnTo>
                <a:lnTo>
                  <a:pt x="4501" y="176907"/>
                </a:lnTo>
                <a:lnTo>
                  <a:pt x="0" y="221558"/>
                </a:lnTo>
                <a:lnTo>
                  <a:pt x="4501" y="266210"/>
                </a:lnTo>
                <a:lnTo>
                  <a:pt x="17411" y="307799"/>
                </a:lnTo>
                <a:lnTo>
                  <a:pt x="37838" y="345434"/>
                </a:lnTo>
                <a:lnTo>
                  <a:pt x="64892" y="378224"/>
                </a:lnTo>
                <a:lnTo>
                  <a:pt x="97682" y="405279"/>
                </a:lnTo>
                <a:lnTo>
                  <a:pt x="135317" y="425706"/>
                </a:lnTo>
                <a:lnTo>
                  <a:pt x="176907" y="438616"/>
                </a:lnTo>
                <a:lnTo>
                  <a:pt x="221559" y="443117"/>
                </a:lnTo>
                <a:lnTo>
                  <a:pt x="266210" y="438616"/>
                </a:lnTo>
                <a:lnTo>
                  <a:pt x="307799" y="425706"/>
                </a:lnTo>
                <a:lnTo>
                  <a:pt x="345434" y="405279"/>
                </a:lnTo>
                <a:lnTo>
                  <a:pt x="378224" y="378224"/>
                </a:lnTo>
                <a:lnTo>
                  <a:pt x="405279" y="345434"/>
                </a:lnTo>
                <a:lnTo>
                  <a:pt x="425706" y="307799"/>
                </a:lnTo>
                <a:lnTo>
                  <a:pt x="438616" y="266210"/>
                </a:lnTo>
                <a:lnTo>
                  <a:pt x="443118" y="221558"/>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5">
            <a:extLst>
              <a:ext uri="{FF2B5EF4-FFF2-40B4-BE49-F238E27FC236}">
                <a16:creationId xmlns:a16="http://schemas.microsoft.com/office/drawing/2014/main" id="{441F5E88-CBFA-453E-9F67-08015EE84777}"/>
              </a:ext>
            </a:extLst>
          </p:cNvPr>
          <p:cNvSpPr txBox="1"/>
          <p:nvPr/>
        </p:nvSpPr>
        <p:spPr>
          <a:xfrm>
            <a:off x="4360838" y="5649469"/>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1</a:t>
            </a:r>
            <a:endParaRPr sz="1200">
              <a:latin typeface="Microsoft YaHei"/>
              <a:cs typeface="Microsoft YaHei"/>
            </a:endParaRPr>
          </a:p>
        </p:txBody>
      </p:sp>
      <p:grpSp>
        <p:nvGrpSpPr>
          <p:cNvPr id="28" name="object 36">
            <a:extLst>
              <a:ext uri="{FF2B5EF4-FFF2-40B4-BE49-F238E27FC236}">
                <a16:creationId xmlns:a16="http://schemas.microsoft.com/office/drawing/2014/main" id="{207F0F26-43D0-4B53-A596-75BC7AEB305C}"/>
              </a:ext>
            </a:extLst>
          </p:cNvPr>
          <p:cNvGrpSpPr/>
          <p:nvPr/>
        </p:nvGrpSpPr>
        <p:grpSpPr>
          <a:xfrm>
            <a:off x="4488600" y="4568916"/>
            <a:ext cx="788232" cy="965200"/>
            <a:chOff x="4509399" y="4636987"/>
            <a:chExt cx="788232" cy="965200"/>
          </a:xfrm>
        </p:grpSpPr>
        <p:sp>
          <p:nvSpPr>
            <p:cNvPr id="87" name="object 37">
              <a:extLst>
                <a:ext uri="{FF2B5EF4-FFF2-40B4-BE49-F238E27FC236}">
                  <a16:creationId xmlns:a16="http://schemas.microsoft.com/office/drawing/2014/main" id="{03B40881-C467-4E53-B292-7670ABB39320}"/>
                </a:ext>
              </a:extLst>
            </p:cNvPr>
            <p:cNvSpPr/>
            <p:nvPr/>
          </p:nvSpPr>
          <p:spPr>
            <a:xfrm>
              <a:off x="4509399" y="4636987"/>
              <a:ext cx="0" cy="965200"/>
            </a:xfrm>
            <a:custGeom>
              <a:avLst/>
              <a:gdLst/>
              <a:ahLst/>
              <a:cxnLst/>
              <a:rect l="l" t="t" r="r" b="b"/>
              <a:pathLst>
                <a:path h="965200">
                  <a:moveTo>
                    <a:pt x="0" y="0"/>
                  </a:moveTo>
                  <a:lnTo>
                    <a:pt x="1" y="96470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38">
              <a:extLst>
                <a:ext uri="{FF2B5EF4-FFF2-40B4-BE49-F238E27FC236}">
                  <a16:creationId xmlns:a16="http://schemas.microsoft.com/office/drawing/2014/main" id="{CE4D511D-7139-4990-A940-6B7FEB83C01B}"/>
                </a:ext>
              </a:extLst>
            </p:cNvPr>
            <p:cNvSpPr/>
            <p:nvPr/>
          </p:nvSpPr>
          <p:spPr>
            <a:xfrm>
              <a:off x="4854401" y="4980288"/>
              <a:ext cx="443230" cy="443230"/>
            </a:xfrm>
            <a:custGeom>
              <a:avLst/>
              <a:gdLst/>
              <a:ahLst/>
              <a:cxnLst/>
              <a:rect l="l" t="t" r="r" b="b"/>
              <a:pathLst>
                <a:path w="443229" h="443229">
                  <a:moveTo>
                    <a:pt x="221559" y="0"/>
                  </a:moveTo>
                  <a:lnTo>
                    <a:pt x="176907" y="4501"/>
                  </a:lnTo>
                  <a:lnTo>
                    <a:pt x="135317" y="17411"/>
                  </a:lnTo>
                  <a:lnTo>
                    <a:pt x="97682" y="37838"/>
                  </a:lnTo>
                  <a:lnTo>
                    <a:pt x="64892" y="64892"/>
                  </a:lnTo>
                  <a:lnTo>
                    <a:pt x="37838" y="97682"/>
                  </a:lnTo>
                  <a:lnTo>
                    <a:pt x="17411" y="135317"/>
                  </a:lnTo>
                  <a:lnTo>
                    <a:pt x="4501" y="176906"/>
                  </a:lnTo>
                  <a:lnTo>
                    <a:pt x="0" y="221557"/>
                  </a:lnTo>
                  <a:lnTo>
                    <a:pt x="4501" y="266209"/>
                  </a:lnTo>
                  <a:lnTo>
                    <a:pt x="17411" y="307798"/>
                  </a:lnTo>
                  <a:lnTo>
                    <a:pt x="37838" y="345434"/>
                  </a:lnTo>
                  <a:lnTo>
                    <a:pt x="64892" y="378224"/>
                  </a:lnTo>
                  <a:lnTo>
                    <a:pt x="97682" y="405278"/>
                  </a:lnTo>
                  <a:lnTo>
                    <a:pt x="135317" y="425705"/>
                  </a:lnTo>
                  <a:lnTo>
                    <a:pt x="176907" y="438615"/>
                  </a:lnTo>
                  <a:lnTo>
                    <a:pt x="221559" y="443116"/>
                  </a:lnTo>
                  <a:lnTo>
                    <a:pt x="266210" y="438615"/>
                  </a:lnTo>
                  <a:lnTo>
                    <a:pt x="307799" y="425705"/>
                  </a:lnTo>
                  <a:lnTo>
                    <a:pt x="345434" y="405278"/>
                  </a:lnTo>
                  <a:lnTo>
                    <a:pt x="378224" y="378224"/>
                  </a:lnTo>
                  <a:lnTo>
                    <a:pt x="405279" y="345434"/>
                  </a:lnTo>
                  <a:lnTo>
                    <a:pt x="425706" y="307798"/>
                  </a:lnTo>
                  <a:lnTo>
                    <a:pt x="438616" y="266209"/>
                  </a:lnTo>
                  <a:lnTo>
                    <a:pt x="443118" y="221557"/>
                  </a:lnTo>
                  <a:lnTo>
                    <a:pt x="438616" y="176906"/>
                  </a:lnTo>
                  <a:lnTo>
                    <a:pt x="425706" y="135317"/>
                  </a:lnTo>
                  <a:lnTo>
                    <a:pt x="405279" y="97682"/>
                  </a:lnTo>
                  <a:lnTo>
                    <a:pt x="378224" y="64892"/>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39">
            <a:extLst>
              <a:ext uri="{FF2B5EF4-FFF2-40B4-BE49-F238E27FC236}">
                <a16:creationId xmlns:a16="http://schemas.microsoft.com/office/drawing/2014/main" id="{386513DC-417B-41DE-A16C-14795433271A}"/>
              </a:ext>
            </a:extLst>
          </p:cNvPr>
          <p:cNvSpPr txBox="1"/>
          <p:nvPr/>
        </p:nvSpPr>
        <p:spPr>
          <a:xfrm>
            <a:off x="4767968" y="5479796"/>
            <a:ext cx="533400" cy="482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数据上传 错误处理</a:t>
            </a:r>
            <a:endParaRPr sz="1000">
              <a:latin typeface="Microsoft YaHei"/>
              <a:cs typeface="Microsoft YaHei"/>
            </a:endParaRPr>
          </a:p>
        </p:txBody>
      </p:sp>
      <p:sp>
        <p:nvSpPr>
          <p:cNvPr id="30" name="object 40">
            <a:extLst>
              <a:ext uri="{FF2B5EF4-FFF2-40B4-BE49-F238E27FC236}">
                <a16:creationId xmlns:a16="http://schemas.microsoft.com/office/drawing/2014/main" id="{40D36880-3749-4EFF-81BF-6CD9D20F9D44}"/>
              </a:ext>
            </a:extLst>
          </p:cNvPr>
          <p:cNvSpPr txBox="1"/>
          <p:nvPr/>
        </p:nvSpPr>
        <p:spPr>
          <a:xfrm>
            <a:off x="4927398" y="5027676"/>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2</a:t>
            </a:r>
            <a:endParaRPr sz="1200">
              <a:latin typeface="Microsoft YaHei"/>
              <a:cs typeface="Microsoft YaHei"/>
            </a:endParaRPr>
          </a:p>
        </p:txBody>
      </p:sp>
      <p:grpSp>
        <p:nvGrpSpPr>
          <p:cNvPr id="31" name="object 41">
            <a:extLst>
              <a:ext uri="{FF2B5EF4-FFF2-40B4-BE49-F238E27FC236}">
                <a16:creationId xmlns:a16="http://schemas.microsoft.com/office/drawing/2014/main" id="{CA352CB6-0EF8-417A-9340-ADFA5BDB39B9}"/>
              </a:ext>
            </a:extLst>
          </p:cNvPr>
          <p:cNvGrpSpPr/>
          <p:nvPr/>
        </p:nvGrpSpPr>
        <p:grpSpPr>
          <a:xfrm>
            <a:off x="5055160" y="293189"/>
            <a:ext cx="3387423" cy="4619261"/>
            <a:chOff x="5075959" y="361260"/>
            <a:chExt cx="3387423" cy="4619261"/>
          </a:xfrm>
        </p:grpSpPr>
        <p:sp>
          <p:nvSpPr>
            <p:cNvPr id="84" name="object 42">
              <a:extLst>
                <a:ext uri="{FF2B5EF4-FFF2-40B4-BE49-F238E27FC236}">
                  <a16:creationId xmlns:a16="http://schemas.microsoft.com/office/drawing/2014/main" id="{0A47D60B-8601-4A29-8046-0B863363A2BE}"/>
                </a:ext>
              </a:extLst>
            </p:cNvPr>
            <p:cNvSpPr/>
            <p:nvPr/>
          </p:nvSpPr>
          <p:spPr>
            <a:xfrm>
              <a:off x="5075959" y="4636986"/>
              <a:ext cx="0" cy="343535"/>
            </a:xfrm>
            <a:custGeom>
              <a:avLst/>
              <a:gdLst/>
              <a:ahLst/>
              <a:cxnLst/>
              <a:rect l="l" t="t" r="r" b="b"/>
              <a:pathLst>
                <a:path h="343535">
                  <a:moveTo>
                    <a:pt x="0" y="0"/>
                  </a:moveTo>
                  <a:lnTo>
                    <a:pt x="1" y="343301"/>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5" name="object 43">
              <a:extLst>
                <a:ext uri="{FF2B5EF4-FFF2-40B4-BE49-F238E27FC236}">
                  <a16:creationId xmlns:a16="http://schemas.microsoft.com/office/drawing/2014/main" id="{65A00872-5C17-4574-A5F5-4EE1D245D536}"/>
                </a:ext>
              </a:extLst>
            </p:cNvPr>
            <p:cNvSpPr/>
            <p:nvPr/>
          </p:nvSpPr>
          <p:spPr>
            <a:xfrm>
              <a:off x="7916012" y="963143"/>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6" name="object 44">
              <a:extLst>
                <a:ext uri="{FF2B5EF4-FFF2-40B4-BE49-F238E27FC236}">
                  <a16:creationId xmlns:a16="http://schemas.microsoft.com/office/drawing/2014/main" id="{FE10A28D-9D1B-44BB-AD75-DFD46D47C563}"/>
                </a:ext>
              </a:extLst>
            </p:cNvPr>
            <p:cNvSpPr/>
            <p:nvPr/>
          </p:nvSpPr>
          <p:spPr>
            <a:xfrm>
              <a:off x="7615069" y="361260"/>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5">
            <a:extLst>
              <a:ext uri="{FF2B5EF4-FFF2-40B4-BE49-F238E27FC236}">
                <a16:creationId xmlns:a16="http://schemas.microsoft.com/office/drawing/2014/main" id="{46111533-1703-4F2E-94CB-F14C98C64D1F}"/>
              </a:ext>
            </a:extLst>
          </p:cNvPr>
          <p:cNvSpPr txBox="1"/>
          <p:nvPr/>
        </p:nvSpPr>
        <p:spPr>
          <a:xfrm>
            <a:off x="5323703" y="4742180"/>
            <a:ext cx="11239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移动端支持 </a:t>
            </a:r>
            <a:r>
              <a:rPr sz="1000" b="1" spc="-5" dirty="0">
                <a:solidFill>
                  <a:srgbClr val="D2340F"/>
                </a:solidFill>
                <a:latin typeface="Microsoft YaHei"/>
                <a:cs typeface="Microsoft YaHei"/>
              </a:rPr>
              <a:t>j</a:t>
            </a:r>
            <a:r>
              <a:rPr sz="1000" b="1" spc="-10" dirty="0">
                <a:solidFill>
                  <a:srgbClr val="D2340F"/>
                </a:solidFill>
                <a:latin typeface="Microsoft YaHei"/>
                <a:cs typeface="Microsoft YaHei"/>
              </a:rPr>
              <a:t>Q</a:t>
            </a:r>
            <a:r>
              <a:rPr sz="1000" b="1" dirty="0">
                <a:solidFill>
                  <a:srgbClr val="D2340F"/>
                </a:solidFill>
                <a:latin typeface="Microsoft YaHei"/>
                <a:cs typeface="Microsoft YaHei"/>
              </a:rPr>
              <a:t>u</a:t>
            </a:r>
            <a:r>
              <a:rPr sz="1000" b="1" spc="5" dirty="0">
                <a:solidFill>
                  <a:srgbClr val="D2340F"/>
                </a:solidFill>
                <a:latin typeface="Microsoft YaHei"/>
                <a:cs typeface="Microsoft YaHei"/>
              </a:rPr>
              <a:t>e</a:t>
            </a:r>
            <a:r>
              <a:rPr sz="1000" b="1" dirty="0">
                <a:solidFill>
                  <a:srgbClr val="D2340F"/>
                </a:solidFill>
                <a:latin typeface="Microsoft YaHei"/>
                <a:cs typeface="Microsoft YaHei"/>
              </a:rPr>
              <a:t>ry</a:t>
            </a:r>
            <a:endParaRPr sz="1000">
              <a:latin typeface="Microsoft YaHei"/>
              <a:cs typeface="Microsoft YaHei"/>
            </a:endParaRPr>
          </a:p>
          <a:p>
            <a:pPr marL="12700">
              <a:lnSpc>
                <a:spcPct val="100000"/>
              </a:lnSpc>
              <a:spcBef>
                <a:spcPts val="600"/>
              </a:spcBef>
            </a:pPr>
            <a:r>
              <a:rPr sz="1000" spc="-5" dirty="0">
                <a:solidFill>
                  <a:srgbClr val="534C47"/>
                </a:solidFill>
                <a:latin typeface="Microsoft YaHei"/>
                <a:cs typeface="Microsoft YaHei"/>
              </a:rPr>
              <a:t>HTML5</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生产力应用商店</a:t>
            </a:r>
            <a:endParaRPr sz="1000">
              <a:latin typeface="Microsoft YaHei"/>
              <a:cs typeface="Microsoft YaHei"/>
            </a:endParaRPr>
          </a:p>
        </p:txBody>
      </p:sp>
      <p:sp>
        <p:nvSpPr>
          <p:cNvPr id="33" name="object 46">
            <a:extLst>
              <a:ext uri="{FF2B5EF4-FFF2-40B4-BE49-F238E27FC236}">
                <a16:creationId xmlns:a16="http://schemas.microsoft.com/office/drawing/2014/main" id="{A2826371-4B39-4105-9FFB-1297C8FC93CB}"/>
              </a:ext>
            </a:extLst>
          </p:cNvPr>
          <p:cNvSpPr txBox="1"/>
          <p:nvPr/>
        </p:nvSpPr>
        <p:spPr>
          <a:xfrm>
            <a:off x="7654972" y="444500"/>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18</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34" name="object 47">
            <a:extLst>
              <a:ext uri="{FF2B5EF4-FFF2-40B4-BE49-F238E27FC236}">
                <a16:creationId xmlns:a16="http://schemas.microsoft.com/office/drawing/2014/main" id="{BB39D5EA-E857-47E3-ABC1-949E0F265597}"/>
              </a:ext>
            </a:extLst>
          </p:cNvPr>
          <p:cNvSpPr txBox="1"/>
          <p:nvPr/>
        </p:nvSpPr>
        <p:spPr>
          <a:xfrm>
            <a:off x="8228909" y="197612"/>
            <a:ext cx="1076325"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50000"/>
              </a:lnSpc>
              <a:spcBef>
                <a:spcPts val="100"/>
              </a:spcBef>
            </a:pPr>
            <a:r>
              <a:rPr sz="1000" b="1" spc="-5" dirty="0">
                <a:solidFill>
                  <a:srgbClr val="D2340F"/>
                </a:solidFill>
                <a:latin typeface="Microsoft YaHei"/>
                <a:cs typeface="Microsoft YaHei"/>
              </a:rPr>
              <a:t>REST</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&amp;</a:t>
            </a:r>
            <a:r>
              <a:rPr sz="1000" b="1" spc="-25" dirty="0">
                <a:solidFill>
                  <a:srgbClr val="D2340F"/>
                </a:solidFill>
                <a:latin typeface="Microsoft YaHei"/>
                <a:cs typeface="Microsoft YaHei"/>
              </a:rPr>
              <a:t> </a:t>
            </a:r>
            <a:r>
              <a:rPr sz="1000" b="1" dirty="0">
                <a:solidFill>
                  <a:srgbClr val="D2340F"/>
                </a:solidFill>
                <a:latin typeface="Microsoft YaHei"/>
                <a:cs typeface="Microsoft YaHei"/>
              </a:rPr>
              <a:t>远程</a:t>
            </a:r>
            <a:r>
              <a:rPr sz="1000" b="1" spc="-30" dirty="0">
                <a:solidFill>
                  <a:srgbClr val="D2340F"/>
                </a:solidFill>
                <a:latin typeface="Microsoft YaHei"/>
                <a:cs typeface="Microsoft YaHei"/>
              </a:rPr>
              <a:t> </a:t>
            </a:r>
            <a:r>
              <a:rPr sz="1000" b="1" spc="-5" dirty="0">
                <a:solidFill>
                  <a:srgbClr val="D2340F"/>
                </a:solidFill>
                <a:latin typeface="Microsoft YaHei"/>
                <a:cs typeface="Microsoft YaHei"/>
              </a:rPr>
              <a:t>SQL </a:t>
            </a:r>
            <a:r>
              <a:rPr sz="1000" b="1" spc="-285" dirty="0">
                <a:solidFill>
                  <a:srgbClr val="D2340F"/>
                </a:solidFill>
                <a:latin typeface="Microsoft YaHei"/>
                <a:cs typeface="Microsoft YaHei"/>
              </a:rPr>
              <a:t> </a:t>
            </a:r>
            <a:r>
              <a:rPr sz="1000" dirty="0">
                <a:solidFill>
                  <a:srgbClr val="534C47"/>
                </a:solidFill>
                <a:latin typeface="Microsoft YaHei"/>
                <a:cs typeface="Microsoft YaHei"/>
              </a:rPr>
              <a:t>新版应用创建向导 新版</a:t>
            </a:r>
            <a:r>
              <a:rPr sz="1000" spc="-30" dirty="0">
                <a:solidFill>
                  <a:srgbClr val="534C47"/>
                </a:solidFill>
                <a:latin typeface="Microsoft YaHei"/>
                <a:cs typeface="Microsoft YaHei"/>
              </a:rPr>
              <a:t> </a:t>
            </a:r>
            <a:r>
              <a:rPr sz="1000" spc="-5" dirty="0">
                <a:solidFill>
                  <a:srgbClr val="534C47"/>
                </a:solidFill>
                <a:latin typeface="Microsoft YaHei"/>
                <a:cs typeface="Microsoft YaHei"/>
              </a:rPr>
              <a:t>REST</a:t>
            </a:r>
            <a:r>
              <a:rPr sz="1000" spc="-2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p:txBody>
      </p:sp>
      <p:sp>
        <p:nvSpPr>
          <p:cNvPr id="35" name="object 48">
            <a:extLst>
              <a:ext uri="{FF2B5EF4-FFF2-40B4-BE49-F238E27FC236}">
                <a16:creationId xmlns:a16="http://schemas.microsoft.com/office/drawing/2014/main" id="{C95ECC79-97CF-45CC-9B59-5072E307A18E}"/>
              </a:ext>
            </a:extLst>
          </p:cNvPr>
          <p:cNvSpPr/>
          <p:nvPr/>
        </p:nvSpPr>
        <p:spPr>
          <a:xfrm>
            <a:off x="7584217" y="1183365"/>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4"/>
                </a:lnTo>
                <a:lnTo>
                  <a:pt x="58064" y="123209"/>
                </a:lnTo>
                <a:lnTo>
                  <a:pt x="33590" y="162641"/>
                </a:lnTo>
                <a:lnTo>
                  <a:pt x="15342" y="205821"/>
                </a:lnTo>
                <a:lnTo>
                  <a:pt x="3938" y="252127"/>
                </a:lnTo>
                <a:lnTo>
                  <a:pt x="0" y="300941"/>
                </a:lnTo>
                <a:lnTo>
                  <a:pt x="3938" y="349756"/>
                </a:lnTo>
                <a:lnTo>
                  <a:pt x="15342" y="396062"/>
                </a:lnTo>
                <a:lnTo>
                  <a:pt x="33590" y="439242"/>
                </a:lnTo>
                <a:lnTo>
                  <a:pt x="58064" y="478674"/>
                </a:lnTo>
                <a:lnTo>
                  <a:pt x="88143" y="513739"/>
                </a:lnTo>
                <a:lnTo>
                  <a:pt x="123209" y="543819"/>
                </a:lnTo>
                <a:lnTo>
                  <a:pt x="162641" y="568293"/>
                </a:lnTo>
                <a:lnTo>
                  <a:pt x="205820" y="586541"/>
                </a:lnTo>
                <a:lnTo>
                  <a:pt x="252127" y="597944"/>
                </a:lnTo>
                <a:lnTo>
                  <a:pt x="300941" y="601883"/>
                </a:lnTo>
                <a:lnTo>
                  <a:pt x="349755" y="597944"/>
                </a:lnTo>
                <a:lnTo>
                  <a:pt x="396062" y="586541"/>
                </a:lnTo>
                <a:lnTo>
                  <a:pt x="439241" y="568293"/>
                </a:lnTo>
                <a:lnTo>
                  <a:pt x="478673" y="543819"/>
                </a:lnTo>
                <a:lnTo>
                  <a:pt x="513739" y="513739"/>
                </a:lnTo>
                <a:lnTo>
                  <a:pt x="543818" y="478674"/>
                </a:lnTo>
                <a:lnTo>
                  <a:pt x="568292" y="439242"/>
                </a:lnTo>
                <a:lnTo>
                  <a:pt x="586541" y="396062"/>
                </a:lnTo>
                <a:lnTo>
                  <a:pt x="597944" y="349756"/>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9">
            <a:extLst>
              <a:ext uri="{FF2B5EF4-FFF2-40B4-BE49-F238E27FC236}">
                <a16:creationId xmlns:a16="http://schemas.microsoft.com/office/drawing/2014/main" id="{C68E769C-03B3-43FB-A6D6-35FD9300646B}"/>
              </a:ext>
            </a:extLst>
          </p:cNvPr>
          <p:cNvSpPr txBox="1"/>
          <p:nvPr/>
        </p:nvSpPr>
        <p:spPr>
          <a:xfrm>
            <a:off x="7644919" y="1185164"/>
            <a:ext cx="1767205" cy="6350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最小化停机升级时间</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18.2	</a:t>
            </a:r>
            <a:r>
              <a:rPr sz="1000" dirty="0">
                <a:solidFill>
                  <a:srgbClr val="534C47"/>
                </a:solidFill>
                <a:latin typeface="Microsoft YaHei"/>
                <a:cs typeface="Microsoft YaHei"/>
              </a:rPr>
              <a:t>新版</a:t>
            </a:r>
            <a:r>
              <a:rPr sz="1000" spc="-45" dirty="0">
                <a:solidFill>
                  <a:srgbClr val="534C47"/>
                </a:solidFill>
                <a:latin typeface="Microsoft YaHei"/>
                <a:cs typeface="Microsoft YaHei"/>
              </a:rPr>
              <a:t> </a:t>
            </a:r>
            <a:r>
              <a:rPr sz="1000" spc="-5" dirty="0">
                <a:solidFill>
                  <a:srgbClr val="534C47"/>
                </a:solidFill>
                <a:latin typeface="Microsoft YaHei"/>
                <a:cs typeface="Microsoft YaHei"/>
              </a:rPr>
              <a:t>APEX</a:t>
            </a:r>
            <a:r>
              <a:rPr sz="1000" spc="-35" dirty="0">
                <a:solidFill>
                  <a:srgbClr val="534C47"/>
                </a:solidFill>
                <a:latin typeface="Microsoft YaHei"/>
                <a:cs typeface="Microsoft YaHei"/>
              </a:rPr>
              <a:t> </a:t>
            </a:r>
            <a:r>
              <a:rPr sz="1000" dirty="0">
                <a:solidFill>
                  <a:srgbClr val="534C47"/>
                </a:solidFill>
                <a:latin typeface="Microsoft YaHei"/>
                <a:cs typeface="Microsoft YaHei"/>
              </a:rPr>
              <a:t>字体图标</a:t>
            </a:r>
            <a:endParaRPr sz="1000">
              <a:latin typeface="Microsoft YaHei"/>
              <a:cs typeface="Microsoft YaHei"/>
            </a:endParaRPr>
          </a:p>
          <a:p>
            <a:pPr marL="596265">
              <a:lnSpc>
                <a:spcPct val="100000"/>
              </a:lnSpc>
              <a:spcBef>
                <a:spcPts val="480"/>
              </a:spcBef>
            </a:pPr>
            <a:r>
              <a:rPr sz="1000" dirty="0">
                <a:solidFill>
                  <a:srgbClr val="534C47"/>
                </a:solidFill>
                <a:latin typeface="Microsoft YaHei"/>
                <a:cs typeface="Microsoft YaHei"/>
              </a:rPr>
              <a:t>创建页面仪表盘向导</a:t>
            </a:r>
            <a:endParaRPr sz="1000">
              <a:latin typeface="Microsoft YaHei"/>
              <a:cs typeface="Microsoft YaHei"/>
            </a:endParaRPr>
          </a:p>
        </p:txBody>
      </p:sp>
      <p:sp>
        <p:nvSpPr>
          <p:cNvPr id="37" name="object 50">
            <a:extLst>
              <a:ext uri="{FF2B5EF4-FFF2-40B4-BE49-F238E27FC236}">
                <a16:creationId xmlns:a16="http://schemas.microsoft.com/office/drawing/2014/main" id="{6E1E4952-E1E3-4683-9EE7-FC0D91FB9211}"/>
              </a:ext>
            </a:extLst>
          </p:cNvPr>
          <p:cNvSpPr/>
          <p:nvPr/>
        </p:nvSpPr>
        <p:spPr>
          <a:xfrm>
            <a:off x="8008855" y="1963362"/>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1">
            <a:extLst>
              <a:ext uri="{FF2B5EF4-FFF2-40B4-BE49-F238E27FC236}">
                <a16:creationId xmlns:a16="http://schemas.microsoft.com/office/drawing/2014/main" id="{C4267F6B-FFC9-4937-9FC2-F8B877E6D370}"/>
              </a:ext>
            </a:extLst>
          </p:cNvPr>
          <p:cNvSpPr txBox="1"/>
          <p:nvPr/>
        </p:nvSpPr>
        <p:spPr>
          <a:xfrm>
            <a:off x="8069556" y="2114805"/>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grpSp>
        <p:nvGrpSpPr>
          <p:cNvPr id="39" name="object 52">
            <a:extLst>
              <a:ext uri="{FF2B5EF4-FFF2-40B4-BE49-F238E27FC236}">
                <a16:creationId xmlns:a16="http://schemas.microsoft.com/office/drawing/2014/main" id="{295F26B1-4F4B-4ABA-88F8-E3B34DEA5252}"/>
              </a:ext>
            </a:extLst>
          </p:cNvPr>
          <p:cNvGrpSpPr/>
          <p:nvPr/>
        </p:nvGrpSpPr>
        <p:grpSpPr>
          <a:xfrm>
            <a:off x="8004001" y="2565246"/>
            <a:ext cx="1074147" cy="1637664"/>
            <a:chOff x="8024800" y="2633317"/>
            <a:chExt cx="1074147" cy="1637664"/>
          </a:xfrm>
        </p:grpSpPr>
        <p:sp>
          <p:nvSpPr>
            <p:cNvPr id="82" name="object 53">
              <a:extLst>
                <a:ext uri="{FF2B5EF4-FFF2-40B4-BE49-F238E27FC236}">
                  <a16:creationId xmlns:a16="http://schemas.microsoft.com/office/drawing/2014/main" id="{C0EBFAC7-177B-46E8-AD5D-B9DC79A0018C}"/>
                </a:ext>
              </a:extLst>
            </p:cNvPr>
            <p:cNvSpPr/>
            <p:nvPr/>
          </p:nvSpPr>
          <p:spPr>
            <a:xfrm>
              <a:off x="8330597" y="2633317"/>
              <a:ext cx="768350" cy="1637664"/>
            </a:xfrm>
            <a:custGeom>
              <a:avLst/>
              <a:gdLst/>
              <a:ahLst/>
              <a:cxnLst/>
              <a:rect l="l" t="t" r="r" b="b"/>
              <a:pathLst>
                <a:path w="768350" h="1637664">
                  <a:moveTo>
                    <a:pt x="768050" y="1637451"/>
                  </a:moveTo>
                  <a:lnTo>
                    <a:pt x="768050" y="1114825"/>
                  </a:lnTo>
                  <a:lnTo>
                    <a:pt x="0" y="111482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54">
              <a:extLst>
                <a:ext uri="{FF2B5EF4-FFF2-40B4-BE49-F238E27FC236}">
                  <a16:creationId xmlns:a16="http://schemas.microsoft.com/office/drawing/2014/main" id="{34AF3762-3A0C-4216-9B7F-D52A2BE9ACA1}"/>
                </a:ext>
              </a:extLst>
            </p:cNvPr>
            <p:cNvSpPr/>
            <p:nvPr/>
          </p:nvSpPr>
          <p:spPr>
            <a:xfrm>
              <a:off x="8024800" y="2804181"/>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0" name="object 55">
            <a:extLst>
              <a:ext uri="{FF2B5EF4-FFF2-40B4-BE49-F238E27FC236}">
                <a16:creationId xmlns:a16="http://schemas.microsoft.com/office/drawing/2014/main" id="{A58AA240-4B6F-4989-B051-548E7CF8A00C}"/>
              </a:ext>
            </a:extLst>
          </p:cNvPr>
          <p:cNvSpPr txBox="1"/>
          <p:nvPr/>
        </p:nvSpPr>
        <p:spPr>
          <a:xfrm>
            <a:off x="8064702" y="2885949"/>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41" name="object 56">
            <a:extLst>
              <a:ext uri="{FF2B5EF4-FFF2-40B4-BE49-F238E27FC236}">
                <a16:creationId xmlns:a16="http://schemas.microsoft.com/office/drawing/2014/main" id="{3791F99C-6299-45FC-8601-02DA31551E76}"/>
              </a:ext>
            </a:extLst>
          </p:cNvPr>
          <p:cNvSpPr txBox="1"/>
          <p:nvPr/>
        </p:nvSpPr>
        <p:spPr>
          <a:xfrm>
            <a:off x="8672047" y="1889252"/>
            <a:ext cx="1168400" cy="1635125"/>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D2340F"/>
                </a:solidFill>
                <a:latin typeface="Microsoft YaHei"/>
                <a:cs typeface="Microsoft YaHei"/>
              </a:rPr>
              <a:t>REST</a:t>
            </a:r>
            <a:r>
              <a:rPr sz="1000" b="1" spc="-45" dirty="0">
                <a:solidFill>
                  <a:srgbClr val="D2340F"/>
                </a:solidFill>
                <a:latin typeface="Microsoft YaHei"/>
                <a:cs typeface="Microsoft YaHei"/>
              </a:rPr>
              <a:t> </a:t>
            </a:r>
            <a:r>
              <a:rPr sz="1000" b="1" dirty="0">
                <a:solidFill>
                  <a:srgbClr val="D2340F"/>
                </a:solidFill>
                <a:latin typeface="Microsoft YaHei"/>
                <a:cs typeface="Microsoft YaHei"/>
              </a:rPr>
              <a:t>表单</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新版数据上传功能 </a:t>
            </a:r>
            <a:r>
              <a:rPr sz="1000" spc="5" dirty="0">
                <a:solidFill>
                  <a:srgbClr val="534C47"/>
                </a:solidFill>
                <a:latin typeface="Microsoft YaHei"/>
                <a:cs typeface="Microsoft YaHei"/>
              </a:rPr>
              <a:t> </a:t>
            </a:r>
            <a:r>
              <a:rPr sz="1000" dirty="0">
                <a:solidFill>
                  <a:srgbClr val="534C47"/>
                </a:solidFill>
                <a:latin typeface="Microsoft YaHei"/>
                <a:cs typeface="Microsoft YaHei"/>
              </a:rPr>
              <a:t>设计器支持黑暗模式</a:t>
            </a:r>
            <a:endParaRPr sz="1000">
              <a:latin typeface="Microsoft YaHei"/>
              <a:cs typeface="Microsoft YaHei"/>
            </a:endParaRPr>
          </a:p>
          <a:p>
            <a:pPr marL="20955">
              <a:lnSpc>
                <a:spcPct val="100000"/>
              </a:lnSpc>
              <a:spcBef>
                <a:spcPts val="670"/>
              </a:spcBef>
            </a:pPr>
            <a:r>
              <a:rPr sz="1000" b="1" dirty="0">
                <a:solidFill>
                  <a:srgbClr val="D2340F"/>
                </a:solidFill>
                <a:latin typeface="Microsoft YaHei"/>
                <a:cs typeface="Microsoft YaHei"/>
              </a:rPr>
              <a:t>分面搜索</a:t>
            </a:r>
            <a:endParaRPr sz="1000">
              <a:latin typeface="Microsoft YaHei"/>
              <a:cs typeface="Microsoft YaHei"/>
            </a:endParaRPr>
          </a:p>
          <a:p>
            <a:pPr marL="20955">
              <a:lnSpc>
                <a:spcPct val="100000"/>
              </a:lnSpc>
              <a:spcBef>
                <a:spcPts val="600"/>
              </a:spcBef>
            </a:pPr>
            <a:r>
              <a:rPr sz="1000" dirty="0">
                <a:solidFill>
                  <a:srgbClr val="534C47"/>
                </a:solidFill>
                <a:latin typeface="Microsoft YaHei"/>
                <a:cs typeface="Microsoft YaHei"/>
              </a:rPr>
              <a:t>增强型弹窗值列表</a:t>
            </a:r>
            <a:endParaRPr sz="1000">
              <a:latin typeface="Microsoft YaHei"/>
              <a:cs typeface="Microsoft YaHei"/>
            </a:endParaRPr>
          </a:p>
          <a:p>
            <a:pPr marL="20955">
              <a:lnSpc>
                <a:spcPct val="100000"/>
              </a:lnSpc>
              <a:spcBef>
                <a:spcPts val="600"/>
              </a:spcBef>
            </a:pPr>
            <a:r>
              <a:rPr sz="1000" b="1" spc="-5" dirty="0">
                <a:solidFill>
                  <a:srgbClr val="D2340F"/>
                </a:solidFill>
                <a:latin typeface="Microsoft YaHei"/>
                <a:cs typeface="Microsoft YaHei"/>
              </a:rPr>
              <a:t>IG</a:t>
            </a:r>
            <a:r>
              <a:rPr sz="1000" b="1" dirty="0">
                <a:solidFill>
                  <a:srgbClr val="D2340F"/>
                </a:solidFill>
                <a:latin typeface="Microsoft YaHei"/>
                <a:cs typeface="Microsoft YaHei"/>
              </a:rPr>
              <a:t>支持</a:t>
            </a:r>
            <a:r>
              <a:rPr sz="1000" b="1" spc="-5" dirty="0">
                <a:solidFill>
                  <a:srgbClr val="D2340F"/>
                </a:solidFill>
                <a:latin typeface="Microsoft YaHei"/>
                <a:cs typeface="Microsoft YaHei"/>
              </a:rPr>
              <a:t>REST</a:t>
            </a:r>
            <a:endParaRPr sz="1000">
              <a:latin typeface="Microsoft YaHei"/>
              <a:cs typeface="Microsoft YaHei"/>
            </a:endParaRPr>
          </a:p>
          <a:p>
            <a:pPr marL="20955">
              <a:lnSpc>
                <a:spcPct val="100000"/>
              </a:lnSpc>
              <a:spcBef>
                <a:spcPts val="600"/>
              </a:spcBef>
            </a:pPr>
            <a:r>
              <a:rPr sz="1000" spc="-5" dirty="0">
                <a:solidFill>
                  <a:srgbClr val="534C47"/>
                </a:solidFill>
                <a:latin typeface="Microsoft YaHei"/>
                <a:cs typeface="Microsoft YaHei"/>
              </a:rPr>
              <a:t>APP</a:t>
            </a:r>
            <a:r>
              <a:rPr sz="1000" dirty="0">
                <a:solidFill>
                  <a:srgbClr val="534C47"/>
                </a:solidFill>
                <a:latin typeface="Microsoft YaHei"/>
                <a:cs typeface="Microsoft YaHei"/>
              </a:rPr>
              <a:t>支持黑暗模式</a:t>
            </a:r>
            <a:endParaRPr sz="1000">
              <a:latin typeface="Microsoft YaHei"/>
              <a:cs typeface="Microsoft YaHei"/>
            </a:endParaRPr>
          </a:p>
        </p:txBody>
      </p:sp>
      <p:sp>
        <p:nvSpPr>
          <p:cNvPr id="42" name="object 57">
            <a:extLst>
              <a:ext uri="{FF2B5EF4-FFF2-40B4-BE49-F238E27FC236}">
                <a16:creationId xmlns:a16="http://schemas.microsoft.com/office/drawing/2014/main" id="{9C846BC3-C69A-4B3D-9339-54520C5579B7}"/>
              </a:ext>
            </a:extLst>
          </p:cNvPr>
          <p:cNvSpPr txBox="1"/>
          <p:nvPr/>
        </p:nvSpPr>
        <p:spPr>
          <a:xfrm>
            <a:off x="6677075" y="2992629"/>
            <a:ext cx="53340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534C47"/>
                </a:solidFill>
                <a:latin typeface="Microsoft YaHei"/>
                <a:cs typeface="Microsoft YaHei"/>
              </a:rPr>
              <a:t>简化向导</a:t>
            </a:r>
            <a:endParaRPr sz="1000">
              <a:latin typeface="Microsoft YaHei"/>
              <a:cs typeface="Microsoft YaHei"/>
            </a:endParaRPr>
          </a:p>
        </p:txBody>
      </p:sp>
      <p:grpSp>
        <p:nvGrpSpPr>
          <p:cNvPr id="43" name="object 58">
            <a:extLst>
              <a:ext uri="{FF2B5EF4-FFF2-40B4-BE49-F238E27FC236}">
                <a16:creationId xmlns:a16="http://schemas.microsoft.com/office/drawing/2014/main" id="{96402590-7B44-461C-9822-EE7F839AC622}"/>
              </a:ext>
            </a:extLst>
          </p:cNvPr>
          <p:cNvGrpSpPr/>
          <p:nvPr/>
        </p:nvGrpSpPr>
        <p:grpSpPr>
          <a:xfrm>
            <a:off x="5604936" y="3372574"/>
            <a:ext cx="1187402" cy="710469"/>
            <a:chOff x="5625735" y="3440645"/>
            <a:chExt cx="1187402" cy="710469"/>
          </a:xfrm>
        </p:grpSpPr>
        <p:sp>
          <p:nvSpPr>
            <p:cNvPr id="80" name="object 59">
              <a:extLst>
                <a:ext uri="{FF2B5EF4-FFF2-40B4-BE49-F238E27FC236}">
                  <a16:creationId xmlns:a16="http://schemas.microsoft.com/office/drawing/2014/main" id="{710A0DB3-E8D5-427E-A3C7-488A82F1B6FA}"/>
                </a:ext>
              </a:extLst>
            </p:cNvPr>
            <p:cNvSpPr/>
            <p:nvPr/>
          </p:nvSpPr>
          <p:spPr>
            <a:xfrm>
              <a:off x="5926677" y="4042529"/>
              <a:ext cx="886460" cy="108585"/>
            </a:xfrm>
            <a:custGeom>
              <a:avLst/>
              <a:gdLst/>
              <a:ahLst/>
              <a:cxnLst/>
              <a:rect l="l" t="t" r="r" b="b"/>
              <a:pathLst>
                <a:path w="886459" h="108585">
                  <a:moveTo>
                    <a:pt x="886099" y="108243"/>
                  </a:moveTo>
                  <a:lnTo>
                    <a:pt x="0" y="10824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60">
              <a:extLst>
                <a:ext uri="{FF2B5EF4-FFF2-40B4-BE49-F238E27FC236}">
                  <a16:creationId xmlns:a16="http://schemas.microsoft.com/office/drawing/2014/main" id="{8CC6BE4B-87DB-44A1-AF8C-327406313888}"/>
                </a:ext>
              </a:extLst>
            </p:cNvPr>
            <p:cNvSpPr/>
            <p:nvPr/>
          </p:nvSpPr>
          <p:spPr>
            <a:xfrm>
              <a:off x="5625735" y="3440645"/>
              <a:ext cx="601980" cy="601980"/>
            </a:xfrm>
            <a:custGeom>
              <a:avLst/>
              <a:gdLst/>
              <a:ahLst/>
              <a:cxnLst/>
              <a:rect l="l" t="t" r="r" b="b"/>
              <a:pathLst>
                <a:path w="601979" h="601979">
                  <a:moveTo>
                    <a:pt x="300940" y="0"/>
                  </a:moveTo>
                  <a:lnTo>
                    <a:pt x="252126" y="3938"/>
                  </a:lnTo>
                  <a:lnTo>
                    <a:pt x="205819" y="15342"/>
                  </a:lnTo>
                  <a:lnTo>
                    <a:pt x="162640" y="33590"/>
                  </a:lnTo>
                  <a:lnTo>
                    <a:pt x="123208" y="58064"/>
                  </a:lnTo>
                  <a:lnTo>
                    <a:pt x="88143"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1"/>
                  </a:lnTo>
                  <a:lnTo>
                    <a:pt x="252126" y="597944"/>
                  </a:lnTo>
                  <a:lnTo>
                    <a:pt x="300940" y="601883"/>
                  </a:lnTo>
                  <a:lnTo>
                    <a:pt x="349754" y="597944"/>
                  </a:lnTo>
                  <a:lnTo>
                    <a:pt x="396061" y="586541"/>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1"/>
                  </a:lnTo>
                  <a:lnTo>
                    <a:pt x="568291" y="162641"/>
                  </a:lnTo>
                  <a:lnTo>
                    <a:pt x="543818" y="123209"/>
                  </a:lnTo>
                  <a:lnTo>
                    <a:pt x="513738" y="88144"/>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4" name="object 61">
            <a:extLst>
              <a:ext uri="{FF2B5EF4-FFF2-40B4-BE49-F238E27FC236}">
                <a16:creationId xmlns:a16="http://schemas.microsoft.com/office/drawing/2014/main" id="{0525438D-4A04-405F-BC79-5A3BA981F6B2}"/>
              </a:ext>
            </a:extLst>
          </p:cNvPr>
          <p:cNvSpPr txBox="1"/>
          <p:nvPr/>
        </p:nvSpPr>
        <p:spPr>
          <a:xfrm>
            <a:off x="5738395" y="3547364"/>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5</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45" name="object 62">
            <a:extLst>
              <a:ext uri="{FF2B5EF4-FFF2-40B4-BE49-F238E27FC236}">
                <a16:creationId xmlns:a16="http://schemas.microsoft.com/office/drawing/2014/main" id="{161193F2-CE3B-48B3-9BBE-2D7CFADCD92D}"/>
              </a:ext>
            </a:extLst>
          </p:cNvPr>
          <p:cNvSpPr txBox="1"/>
          <p:nvPr/>
        </p:nvSpPr>
        <p:spPr>
          <a:xfrm>
            <a:off x="6253721" y="3309620"/>
            <a:ext cx="660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自适应</a:t>
            </a:r>
            <a:r>
              <a:rPr sz="1000" b="1" spc="-5" dirty="0">
                <a:solidFill>
                  <a:srgbClr val="D2340F"/>
                </a:solidFill>
                <a:latin typeface="Microsoft YaHei"/>
                <a:cs typeface="Microsoft YaHei"/>
              </a:rPr>
              <a:t>UI </a:t>
            </a:r>
            <a:r>
              <a:rPr sz="1000" b="1" dirty="0">
                <a:solidFill>
                  <a:srgbClr val="D2340F"/>
                </a:solidFill>
                <a:latin typeface="Microsoft YaHei"/>
                <a:cs typeface="Microsoft YaHei"/>
              </a:rPr>
              <a:t> </a:t>
            </a:r>
            <a:r>
              <a:rPr sz="1000" dirty="0">
                <a:solidFill>
                  <a:srgbClr val="534C47"/>
                </a:solidFill>
                <a:latin typeface="Microsoft YaHei"/>
                <a:cs typeface="Microsoft YaHei"/>
              </a:rPr>
              <a:t>页面设计器 模式对话窗</a:t>
            </a:r>
            <a:endParaRPr sz="1000">
              <a:latin typeface="Microsoft YaHei"/>
              <a:cs typeface="Microsoft YaHei"/>
            </a:endParaRPr>
          </a:p>
        </p:txBody>
      </p:sp>
      <p:grpSp>
        <p:nvGrpSpPr>
          <p:cNvPr id="46" name="object 63">
            <a:extLst>
              <a:ext uri="{FF2B5EF4-FFF2-40B4-BE49-F238E27FC236}">
                <a16:creationId xmlns:a16="http://schemas.microsoft.com/office/drawing/2014/main" id="{2AFF3CAF-849B-4B06-A5CF-A57ABE40B067}"/>
              </a:ext>
            </a:extLst>
          </p:cNvPr>
          <p:cNvGrpSpPr/>
          <p:nvPr/>
        </p:nvGrpSpPr>
        <p:grpSpPr>
          <a:xfrm>
            <a:off x="6197423" y="2620141"/>
            <a:ext cx="1186759" cy="1748044"/>
            <a:chOff x="6218222" y="2688212"/>
            <a:chExt cx="1186759" cy="1748044"/>
          </a:xfrm>
        </p:grpSpPr>
        <p:sp>
          <p:nvSpPr>
            <p:cNvPr id="78" name="object 64">
              <a:extLst>
                <a:ext uri="{FF2B5EF4-FFF2-40B4-BE49-F238E27FC236}">
                  <a16:creationId xmlns:a16="http://schemas.microsoft.com/office/drawing/2014/main" id="{8A89E85F-9E38-482E-BAEB-E6C64581FE6F}"/>
                </a:ext>
              </a:extLst>
            </p:cNvPr>
            <p:cNvSpPr/>
            <p:nvPr/>
          </p:nvSpPr>
          <p:spPr>
            <a:xfrm>
              <a:off x="6439781" y="3131331"/>
              <a:ext cx="965200" cy="1304925"/>
            </a:xfrm>
            <a:custGeom>
              <a:avLst/>
              <a:gdLst/>
              <a:ahLst/>
              <a:cxnLst/>
              <a:rect l="l" t="t" r="r" b="b"/>
              <a:pathLst>
                <a:path w="965200" h="1304925">
                  <a:moveTo>
                    <a:pt x="964818" y="1304753"/>
                  </a:moveTo>
                  <a:lnTo>
                    <a:pt x="964818" y="218493"/>
                  </a:lnTo>
                  <a:lnTo>
                    <a:pt x="0" y="21849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9" name="object 65">
              <a:extLst>
                <a:ext uri="{FF2B5EF4-FFF2-40B4-BE49-F238E27FC236}">
                  <a16:creationId xmlns:a16="http://schemas.microsoft.com/office/drawing/2014/main" id="{8387FEAB-BB24-4943-AD93-0B6CB27894F1}"/>
                </a:ext>
              </a:extLst>
            </p:cNvPr>
            <p:cNvSpPr/>
            <p:nvPr/>
          </p:nvSpPr>
          <p:spPr>
            <a:xfrm>
              <a:off x="6218222" y="2688212"/>
              <a:ext cx="443230" cy="443230"/>
            </a:xfrm>
            <a:custGeom>
              <a:avLst/>
              <a:gdLst/>
              <a:ahLst/>
              <a:cxnLst/>
              <a:rect l="l" t="t" r="r" b="b"/>
              <a:pathLst>
                <a:path w="443229" h="443230">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8"/>
                  </a:lnTo>
                  <a:lnTo>
                    <a:pt x="405279" y="97683"/>
                  </a:lnTo>
                  <a:lnTo>
                    <a:pt x="378225" y="64893"/>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7" name="object 66">
            <a:extLst>
              <a:ext uri="{FF2B5EF4-FFF2-40B4-BE49-F238E27FC236}">
                <a16:creationId xmlns:a16="http://schemas.microsoft.com/office/drawing/2014/main" id="{0875B93E-6194-44C0-8FEB-9086D534AE30}"/>
              </a:ext>
            </a:extLst>
          </p:cNvPr>
          <p:cNvSpPr txBox="1"/>
          <p:nvPr/>
        </p:nvSpPr>
        <p:spPr>
          <a:xfrm>
            <a:off x="6291221" y="2493095"/>
            <a:ext cx="1579880" cy="444994"/>
          </a:xfrm>
          <a:prstGeom prst="rect">
            <a:avLst/>
          </a:prstGeom>
        </p:spPr>
        <p:txBody>
          <a:bodyPr vert="horz" wrap="square" lIns="0" tIns="546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8145">
              <a:lnSpc>
                <a:spcPct val="100000"/>
              </a:lnSpc>
              <a:spcBef>
                <a:spcPts val="430"/>
              </a:spcBef>
            </a:pPr>
            <a:r>
              <a:rPr lang="zh-CN" altLang="en-US" sz="1000" b="1" dirty="0">
                <a:solidFill>
                  <a:srgbClr val="D2340F"/>
                </a:solidFill>
                <a:latin typeface="Microsoft YaHei"/>
                <a:cs typeface="Microsoft YaHei"/>
              </a:rPr>
              <a:t>交互式</a:t>
            </a:r>
            <a:r>
              <a:rPr sz="1000" b="1" dirty="0" err="1">
                <a:solidFill>
                  <a:srgbClr val="D2340F"/>
                </a:solidFill>
                <a:latin typeface="Microsoft YaHei"/>
                <a:cs typeface="Microsoft YaHei"/>
              </a:rPr>
              <a:t>网格（I</a:t>
            </a:r>
            <a:r>
              <a:rPr sz="1000" b="1" spc="-5" dirty="0" err="1">
                <a:solidFill>
                  <a:srgbClr val="D2340F"/>
                </a:solidFill>
                <a:latin typeface="Microsoft YaHei"/>
                <a:cs typeface="Microsoft YaHei"/>
              </a:rPr>
              <a:t>G</a:t>
            </a:r>
            <a:r>
              <a:rPr sz="1000" b="1" dirty="0">
                <a:solidFill>
                  <a:srgbClr val="D2340F"/>
                </a:solidFill>
                <a:latin typeface="Microsoft YaHei"/>
                <a:cs typeface="Microsoft YaHei"/>
              </a:rPr>
              <a:t>）</a:t>
            </a:r>
            <a:endParaRPr sz="1000" dirty="0">
              <a:latin typeface="Microsoft YaHei"/>
              <a:cs typeface="Microsoft YaHei"/>
            </a:endParaRPr>
          </a:p>
          <a:p>
            <a:pPr marL="12700">
              <a:lnSpc>
                <a:spcPct val="100000"/>
              </a:lnSpc>
              <a:spcBef>
                <a:spcPts val="400"/>
              </a:spcBef>
              <a:tabLst>
                <a:tab pos="398145" algn="l"/>
              </a:tabLst>
            </a:pPr>
            <a:r>
              <a:rPr sz="1200" b="1" spc="-5" dirty="0">
                <a:solidFill>
                  <a:srgbClr val="FCFBFA"/>
                </a:solidFill>
                <a:latin typeface="Microsoft YaHei"/>
                <a:cs typeface="Microsoft YaHei"/>
              </a:rPr>
              <a:t>5.1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JET</a:t>
            </a:r>
            <a:r>
              <a:rPr sz="1000" spc="-35" dirty="0">
                <a:solidFill>
                  <a:srgbClr val="534C47"/>
                </a:solidFill>
                <a:latin typeface="Microsoft YaHei"/>
                <a:cs typeface="Microsoft YaHei"/>
              </a:rPr>
              <a:t> </a:t>
            </a:r>
            <a:r>
              <a:rPr sz="1000" dirty="0">
                <a:solidFill>
                  <a:srgbClr val="534C47"/>
                </a:solidFill>
                <a:latin typeface="Microsoft YaHei"/>
                <a:cs typeface="Microsoft YaHei"/>
              </a:rPr>
              <a:t>图形控件</a:t>
            </a:r>
            <a:endParaRPr sz="1000" dirty="0">
              <a:latin typeface="Microsoft YaHei"/>
              <a:cs typeface="Microsoft YaHei"/>
            </a:endParaRPr>
          </a:p>
        </p:txBody>
      </p:sp>
      <p:sp>
        <p:nvSpPr>
          <p:cNvPr id="49" name="object 72">
            <a:extLst>
              <a:ext uri="{FF2B5EF4-FFF2-40B4-BE49-F238E27FC236}">
                <a16:creationId xmlns:a16="http://schemas.microsoft.com/office/drawing/2014/main" id="{F2ED399A-614C-4693-BBFE-75C485BD81A7}"/>
              </a:ext>
            </a:extLst>
          </p:cNvPr>
          <p:cNvSpPr/>
          <p:nvPr/>
        </p:nvSpPr>
        <p:spPr>
          <a:xfrm>
            <a:off x="6592246" y="484209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8"/>
                </a:lnTo>
                <a:lnTo>
                  <a:pt x="123209" y="543818"/>
                </a:lnTo>
                <a:lnTo>
                  <a:pt x="162641" y="568291"/>
                </a:lnTo>
                <a:lnTo>
                  <a:pt x="205821"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73">
            <a:extLst>
              <a:ext uri="{FF2B5EF4-FFF2-40B4-BE49-F238E27FC236}">
                <a16:creationId xmlns:a16="http://schemas.microsoft.com/office/drawing/2014/main" id="{D5446E1D-B199-47F5-B22F-DBDC97A898F3}"/>
              </a:ext>
            </a:extLst>
          </p:cNvPr>
          <p:cNvSpPr txBox="1"/>
          <p:nvPr/>
        </p:nvSpPr>
        <p:spPr>
          <a:xfrm>
            <a:off x="6652947"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1" name="object 74">
            <a:extLst>
              <a:ext uri="{FF2B5EF4-FFF2-40B4-BE49-F238E27FC236}">
                <a16:creationId xmlns:a16="http://schemas.microsoft.com/office/drawing/2014/main" id="{AD3ED11A-24B4-48C1-B933-692E43DF90C0}"/>
              </a:ext>
            </a:extLst>
          </p:cNvPr>
          <p:cNvSpPr/>
          <p:nvPr/>
        </p:nvSpPr>
        <p:spPr>
          <a:xfrm>
            <a:off x="6893186" y="4711599"/>
            <a:ext cx="2566670" cy="130810"/>
          </a:xfrm>
          <a:custGeom>
            <a:avLst/>
            <a:gdLst/>
            <a:ahLst/>
            <a:cxnLst/>
            <a:rect l="l" t="t" r="r" b="b"/>
            <a:pathLst>
              <a:path w="2566670" h="130810">
                <a:moveTo>
                  <a:pt x="0" y="130494"/>
                </a:moveTo>
                <a:lnTo>
                  <a:pt x="0" y="0"/>
                </a:lnTo>
                <a:lnTo>
                  <a:pt x="2566389"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5">
            <a:extLst>
              <a:ext uri="{FF2B5EF4-FFF2-40B4-BE49-F238E27FC236}">
                <a16:creationId xmlns:a16="http://schemas.microsoft.com/office/drawing/2014/main" id="{5A9B031A-63A9-4C66-BEB0-D7240405D4F3}"/>
              </a:ext>
            </a:extLst>
          </p:cNvPr>
          <p:cNvSpPr txBox="1"/>
          <p:nvPr/>
        </p:nvSpPr>
        <p:spPr>
          <a:xfrm>
            <a:off x="7212332" y="4858005"/>
            <a:ext cx="10350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友好</a:t>
            </a:r>
            <a:r>
              <a:rPr sz="1000" b="1" spc="-5" dirty="0">
                <a:solidFill>
                  <a:srgbClr val="D2340F"/>
                </a:solidFill>
                <a:latin typeface="Microsoft YaHei"/>
                <a:cs typeface="Microsoft YaHei"/>
              </a:rPr>
              <a:t>U</a:t>
            </a:r>
            <a:r>
              <a:rPr sz="1000" b="1" dirty="0">
                <a:solidFill>
                  <a:srgbClr val="D2340F"/>
                </a:solidFill>
                <a:latin typeface="Microsoft YaHei"/>
                <a:cs typeface="Microsoft YaHei"/>
              </a:rPr>
              <a:t>RL</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增强型导航菜单 </a:t>
            </a:r>
            <a:r>
              <a:rPr sz="1000" spc="-5" dirty="0">
                <a:solidFill>
                  <a:srgbClr val="534C47"/>
                </a:solidFill>
                <a:latin typeface="Microsoft YaHei"/>
                <a:cs typeface="Microsoft YaHei"/>
              </a:rPr>
              <a:t>Redw</a:t>
            </a:r>
            <a:r>
              <a:rPr sz="1000" dirty="0">
                <a:solidFill>
                  <a:srgbClr val="534C47"/>
                </a:solidFill>
                <a:latin typeface="Microsoft YaHei"/>
                <a:cs typeface="Microsoft YaHei"/>
              </a:rPr>
              <a:t>oo</a:t>
            </a:r>
            <a:r>
              <a:rPr sz="1000" spc="-5" dirty="0">
                <a:solidFill>
                  <a:srgbClr val="534C47"/>
                </a:solidFill>
                <a:latin typeface="Microsoft YaHei"/>
                <a:cs typeface="Microsoft YaHei"/>
              </a:rPr>
              <a:t>d</a:t>
            </a:r>
            <a:r>
              <a:rPr sz="1000" dirty="0">
                <a:solidFill>
                  <a:srgbClr val="534C47"/>
                </a:solidFill>
                <a:latin typeface="Microsoft YaHei"/>
                <a:cs typeface="Microsoft YaHei"/>
              </a:rPr>
              <a:t>风格UX</a:t>
            </a:r>
            <a:endParaRPr sz="1000">
              <a:latin typeface="Microsoft YaHei"/>
              <a:cs typeface="Microsoft YaHei"/>
            </a:endParaRPr>
          </a:p>
        </p:txBody>
      </p:sp>
      <p:sp>
        <p:nvSpPr>
          <p:cNvPr id="53" name="object 76">
            <a:extLst>
              <a:ext uri="{FF2B5EF4-FFF2-40B4-BE49-F238E27FC236}">
                <a16:creationId xmlns:a16="http://schemas.microsoft.com/office/drawing/2014/main" id="{AC9D092E-A304-4A25-BFF2-AF0D0EE5E057}"/>
              </a:ext>
            </a:extLst>
          </p:cNvPr>
          <p:cNvSpPr/>
          <p:nvPr/>
        </p:nvSpPr>
        <p:spPr>
          <a:xfrm>
            <a:off x="6592246" y="586160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3"/>
                </a:lnTo>
                <a:lnTo>
                  <a:pt x="349755" y="597944"/>
                </a:lnTo>
                <a:lnTo>
                  <a:pt x="396062" y="586540"/>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77">
            <a:extLst>
              <a:ext uri="{FF2B5EF4-FFF2-40B4-BE49-F238E27FC236}">
                <a16:creationId xmlns:a16="http://schemas.microsoft.com/office/drawing/2014/main" id="{1B8D42EA-FF35-425E-982B-DBFE5B6490EE}"/>
              </a:ext>
            </a:extLst>
          </p:cNvPr>
          <p:cNvSpPr txBox="1"/>
          <p:nvPr/>
        </p:nvSpPr>
        <p:spPr>
          <a:xfrm>
            <a:off x="6652947" y="6013196"/>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55" name="object 78">
            <a:extLst>
              <a:ext uri="{FF2B5EF4-FFF2-40B4-BE49-F238E27FC236}">
                <a16:creationId xmlns:a16="http://schemas.microsoft.com/office/drawing/2014/main" id="{895F6858-B6C6-4FB1-B64E-AA90B4658EF5}"/>
              </a:ext>
            </a:extLst>
          </p:cNvPr>
          <p:cNvSpPr txBox="1"/>
          <p:nvPr/>
        </p:nvSpPr>
        <p:spPr>
          <a:xfrm>
            <a:off x="7212705" y="5720589"/>
            <a:ext cx="1028700" cy="939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46379">
              <a:lnSpc>
                <a:spcPct val="150000"/>
              </a:lnSpc>
              <a:spcBef>
                <a:spcPts val="100"/>
              </a:spcBef>
            </a:pPr>
            <a:r>
              <a:rPr sz="1000" b="1" dirty="0">
                <a:solidFill>
                  <a:srgbClr val="D2340F"/>
                </a:solidFill>
                <a:latin typeface="Microsoft YaHei"/>
                <a:cs typeface="Microsoft YaHei"/>
              </a:rPr>
              <a:t>全新的卡组件 自动化</a:t>
            </a:r>
            <a:endParaRPr sz="1000">
              <a:latin typeface="Microsoft YaHei"/>
              <a:cs typeface="Microsoft YaHei"/>
            </a:endParaRPr>
          </a:p>
          <a:p>
            <a:pPr marL="12700" marR="5080">
              <a:lnSpc>
                <a:spcPct val="150000"/>
              </a:lnSpc>
            </a:pPr>
            <a:r>
              <a:rPr sz="1000" dirty="0">
                <a:solidFill>
                  <a:srgbClr val="312D2A"/>
                </a:solidFill>
                <a:latin typeface="Microsoft YaHei"/>
                <a:cs typeface="Microsoft YaHei"/>
              </a:rPr>
              <a:t>分面搜索增强 </a:t>
            </a:r>
            <a:r>
              <a:rPr sz="1000" spc="-5" dirty="0">
                <a:solidFill>
                  <a:srgbClr val="312D2A"/>
                </a:solidFill>
                <a:latin typeface="Microsoft YaHei"/>
                <a:cs typeface="Microsoft YaHei"/>
              </a:rPr>
              <a:t>Redw</a:t>
            </a:r>
            <a:r>
              <a:rPr sz="1000" dirty="0">
                <a:solidFill>
                  <a:srgbClr val="312D2A"/>
                </a:solidFill>
                <a:latin typeface="Microsoft YaHei"/>
                <a:cs typeface="Microsoft YaHei"/>
              </a:rPr>
              <a:t>ood</a:t>
            </a:r>
            <a:r>
              <a:rPr sz="1000" spc="-5" dirty="0">
                <a:solidFill>
                  <a:srgbClr val="312D2A"/>
                </a:solidFill>
                <a:latin typeface="Microsoft YaHei"/>
                <a:cs typeface="Microsoft YaHei"/>
              </a:rPr>
              <a:t> </a:t>
            </a:r>
            <a:r>
              <a:rPr sz="1000" dirty="0">
                <a:solidFill>
                  <a:srgbClr val="312D2A"/>
                </a:solidFill>
                <a:latin typeface="Microsoft YaHei"/>
                <a:cs typeface="Microsoft YaHei"/>
              </a:rPr>
              <a:t>U</a:t>
            </a:r>
            <a:r>
              <a:rPr sz="1000" spc="5" dirty="0">
                <a:solidFill>
                  <a:srgbClr val="312D2A"/>
                </a:solidFill>
                <a:latin typeface="Microsoft YaHei"/>
                <a:cs typeface="Microsoft YaHei"/>
              </a:rPr>
              <a:t>I</a:t>
            </a:r>
            <a:r>
              <a:rPr sz="1000" dirty="0">
                <a:solidFill>
                  <a:srgbClr val="312D2A"/>
                </a:solidFill>
                <a:latin typeface="Microsoft YaHei"/>
                <a:cs typeface="Microsoft YaHei"/>
              </a:rPr>
              <a:t>更新</a:t>
            </a:r>
            <a:endParaRPr sz="1000">
              <a:latin typeface="Microsoft YaHei"/>
              <a:cs typeface="Microsoft YaHei"/>
            </a:endParaRPr>
          </a:p>
        </p:txBody>
      </p:sp>
      <p:grpSp>
        <p:nvGrpSpPr>
          <p:cNvPr id="56" name="object 79">
            <a:extLst>
              <a:ext uri="{FF2B5EF4-FFF2-40B4-BE49-F238E27FC236}">
                <a16:creationId xmlns:a16="http://schemas.microsoft.com/office/drawing/2014/main" id="{E9660490-7E3F-4889-9620-51247DF590AE}"/>
              </a:ext>
            </a:extLst>
          </p:cNvPr>
          <p:cNvGrpSpPr/>
          <p:nvPr/>
        </p:nvGrpSpPr>
        <p:grpSpPr>
          <a:xfrm>
            <a:off x="6893187" y="296326"/>
            <a:ext cx="3757271" cy="5565479"/>
            <a:chOff x="6913986" y="364397"/>
            <a:chExt cx="3757271" cy="5565479"/>
          </a:xfrm>
        </p:grpSpPr>
        <p:sp>
          <p:nvSpPr>
            <p:cNvPr id="74" name="object 80">
              <a:extLst>
                <a:ext uri="{FF2B5EF4-FFF2-40B4-BE49-F238E27FC236}">
                  <a16:creationId xmlns:a16="http://schemas.microsoft.com/office/drawing/2014/main" id="{4CAFD943-8FA6-4E22-BA28-EB56F65BDC41}"/>
                </a:ext>
              </a:extLst>
            </p:cNvPr>
            <p:cNvSpPr/>
            <p:nvPr/>
          </p:nvSpPr>
          <p:spPr>
            <a:xfrm>
              <a:off x="6913986" y="551204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5" name="object 81">
              <a:extLst>
                <a:ext uri="{FF2B5EF4-FFF2-40B4-BE49-F238E27FC236}">
                  <a16:creationId xmlns:a16="http://schemas.microsoft.com/office/drawing/2014/main" id="{F7D099B9-80C9-4984-8884-BEB8A0909380}"/>
                </a:ext>
              </a:extLst>
            </p:cNvPr>
            <p:cNvSpPr/>
            <p:nvPr/>
          </p:nvSpPr>
          <p:spPr>
            <a:xfrm>
              <a:off x="9480375" y="4645231"/>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82">
              <a:extLst>
                <a:ext uri="{FF2B5EF4-FFF2-40B4-BE49-F238E27FC236}">
                  <a16:creationId xmlns:a16="http://schemas.microsoft.com/office/drawing/2014/main" id="{7FE97498-35D0-40A0-82BD-C89EBD8A0293}"/>
                </a:ext>
              </a:extLst>
            </p:cNvPr>
            <p:cNvSpPr/>
            <p:nvPr/>
          </p:nvSpPr>
          <p:spPr>
            <a:xfrm>
              <a:off x="10123887" y="966280"/>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83">
              <a:extLst>
                <a:ext uri="{FF2B5EF4-FFF2-40B4-BE49-F238E27FC236}">
                  <a16:creationId xmlns:a16="http://schemas.microsoft.com/office/drawing/2014/main" id="{B5F7BB2D-9B44-4056-856C-BAE4E7835E97}"/>
                </a:ext>
              </a:extLst>
            </p:cNvPr>
            <p:cNvSpPr/>
            <p:nvPr/>
          </p:nvSpPr>
          <p:spPr>
            <a:xfrm>
              <a:off x="9822945" y="364397"/>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7" name="object 84">
            <a:extLst>
              <a:ext uri="{FF2B5EF4-FFF2-40B4-BE49-F238E27FC236}">
                <a16:creationId xmlns:a16="http://schemas.microsoft.com/office/drawing/2014/main" id="{5A09DB96-6DE0-41BD-8BE6-B1737905A0B6}"/>
              </a:ext>
            </a:extLst>
          </p:cNvPr>
          <p:cNvSpPr txBox="1"/>
          <p:nvPr/>
        </p:nvSpPr>
        <p:spPr>
          <a:xfrm>
            <a:off x="9862848" y="447548"/>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8" name="object 85">
            <a:extLst>
              <a:ext uri="{FF2B5EF4-FFF2-40B4-BE49-F238E27FC236}">
                <a16:creationId xmlns:a16="http://schemas.microsoft.com/office/drawing/2014/main" id="{EF49F41D-860D-45B7-A786-C7B0947D8136}"/>
              </a:ext>
            </a:extLst>
          </p:cNvPr>
          <p:cNvSpPr txBox="1"/>
          <p:nvPr/>
        </p:nvSpPr>
        <p:spPr>
          <a:xfrm>
            <a:off x="10436785" y="200661"/>
            <a:ext cx="134493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审批和统一任务清单 </a:t>
            </a:r>
            <a:r>
              <a:rPr sz="1000" dirty="0">
                <a:solidFill>
                  <a:srgbClr val="534C47"/>
                </a:solidFill>
                <a:latin typeface="Microsoft YaHei"/>
                <a:cs typeface="Microsoft YaHei"/>
              </a:rPr>
              <a:t>J</a:t>
            </a:r>
            <a:r>
              <a:rPr sz="1000" spc="-5" dirty="0">
                <a:solidFill>
                  <a:srgbClr val="534C47"/>
                </a:solidFill>
                <a:latin typeface="Microsoft YaHei"/>
                <a:cs typeface="Microsoft YaHei"/>
              </a:rPr>
              <a:t>SON</a:t>
            </a:r>
            <a:r>
              <a:rPr sz="1000" dirty="0">
                <a:solidFill>
                  <a:srgbClr val="534C47"/>
                </a:solidFill>
                <a:latin typeface="Microsoft YaHei"/>
                <a:cs typeface="Microsoft YaHei"/>
              </a:rPr>
              <a:t>或</a:t>
            </a:r>
            <a:r>
              <a:rPr sz="1000" spc="-5" dirty="0">
                <a:solidFill>
                  <a:srgbClr val="534C47"/>
                </a:solidFill>
                <a:latin typeface="Microsoft YaHei"/>
                <a:cs typeface="Microsoft YaHei"/>
              </a:rPr>
              <a:t>YAML</a:t>
            </a:r>
            <a:r>
              <a:rPr sz="1000" dirty="0">
                <a:solidFill>
                  <a:srgbClr val="534C47"/>
                </a:solidFill>
                <a:latin typeface="Microsoft YaHei"/>
                <a:cs typeface="Microsoft YaHei"/>
              </a:rPr>
              <a:t>导出格式  </a:t>
            </a:r>
            <a:r>
              <a:rPr sz="1000" spc="-5" dirty="0">
                <a:solidFill>
                  <a:srgbClr val="534C47"/>
                </a:solidFill>
                <a:latin typeface="Microsoft YaHei"/>
                <a:cs typeface="Microsoft YaHei"/>
              </a:rPr>
              <a:t>PWA</a:t>
            </a:r>
            <a:r>
              <a:rPr sz="1000" dirty="0">
                <a:solidFill>
                  <a:srgbClr val="534C47"/>
                </a:solidFill>
                <a:latin typeface="Microsoft YaHei"/>
                <a:cs typeface="Microsoft YaHei"/>
              </a:rPr>
              <a:t>用户体验优化</a:t>
            </a:r>
            <a:endParaRPr sz="1000">
              <a:latin typeface="Microsoft YaHei"/>
              <a:cs typeface="Microsoft YaHei"/>
            </a:endParaRPr>
          </a:p>
        </p:txBody>
      </p:sp>
      <p:sp>
        <p:nvSpPr>
          <p:cNvPr id="59" name="object 86">
            <a:extLst>
              <a:ext uri="{FF2B5EF4-FFF2-40B4-BE49-F238E27FC236}">
                <a16:creationId xmlns:a16="http://schemas.microsoft.com/office/drawing/2014/main" id="{97E2A063-63BB-4EBA-A9E2-60CB60ECBD6E}"/>
              </a:ext>
            </a:extLst>
          </p:cNvPr>
          <p:cNvSpPr/>
          <p:nvPr/>
        </p:nvSpPr>
        <p:spPr>
          <a:xfrm>
            <a:off x="9792093" y="1186503"/>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4" y="513738"/>
                </a:lnTo>
                <a:lnTo>
                  <a:pt x="123209" y="543818"/>
                </a:lnTo>
                <a:lnTo>
                  <a:pt x="162641" y="568291"/>
                </a:lnTo>
                <a:lnTo>
                  <a:pt x="205821" y="586540"/>
                </a:lnTo>
                <a:lnTo>
                  <a:pt x="252127" y="597943"/>
                </a:lnTo>
                <a:lnTo>
                  <a:pt x="300941" y="601882"/>
                </a:lnTo>
                <a:lnTo>
                  <a:pt x="349756" y="597943"/>
                </a:lnTo>
                <a:lnTo>
                  <a:pt x="396062" y="586540"/>
                </a:lnTo>
                <a:lnTo>
                  <a:pt x="439242" y="568291"/>
                </a:lnTo>
                <a:lnTo>
                  <a:pt x="478674" y="543818"/>
                </a:lnTo>
                <a:lnTo>
                  <a:pt x="513739" y="513738"/>
                </a:lnTo>
                <a:lnTo>
                  <a:pt x="543819" y="478673"/>
                </a:lnTo>
                <a:lnTo>
                  <a:pt x="568293" y="439240"/>
                </a:lnTo>
                <a:lnTo>
                  <a:pt x="586541" y="396061"/>
                </a:lnTo>
                <a:lnTo>
                  <a:pt x="597944" y="349754"/>
                </a:lnTo>
                <a:lnTo>
                  <a:pt x="601883" y="300940"/>
                </a:lnTo>
                <a:lnTo>
                  <a:pt x="597944" y="252126"/>
                </a:lnTo>
                <a:lnTo>
                  <a:pt x="586541" y="205819"/>
                </a:lnTo>
                <a:lnTo>
                  <a:pt x="568293" y="162640"/>
                </a:lnTo>
                <a:lnTo>
                  <a:pt x="543819" y="123208"/>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object 87">
            <a:extLst>
              <a:ext uri="{FF2B5EF4-FFF2-40B4-BE49-F238E27FC236}">
                <a16:creationId xmlns:a16="http://schemas.microsoft.com/office/drawing/2014/main" id="{4AE46B57-4226-4421-846E-2729E9F7872A}"/>
              </a:ext>
            </a:extLst>
          </p:cNvPr>
          <p:cNvSpPr txBox="1"/>
          <p:nvPr/>
        </p:nvSpPr>
        <p:spPr>
          <a:xfrm>
            <a:off x="9852796" y="1188213"/>
            <a:ext cx="1666875" cy="1092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应用级搜索功能</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22.2	</a:t>
            </a:r>
            <a:r>
              <a:rPr sz="1000" b="1" dirty="0">
                <a:solidFill>
                  <a:srgbClr val="C00000"/>
                </a:solidFill>
                <a:latin typeface="Microsoft YaHei"/>
                <a:cs typeface="Microsoft YaHei"/>
              </a:rPr>
              <a:t>API接口调用增强</a:t>
            </a:r>
            <a:endParaRPr sz="1000">
              <a:latin typeface="Microsoft YaHei"/>
              <a:cs typeface="Microsoft YaHei"/>
            </a:endParaRPr>
          </a:p>
          <a:p>
            <a:pPr marL="596265" marR="5080">
              <a:lnSpc>
                <a:spcPts val="1800"/>
              </a:lnSpc>
            </a:pPr>
            <a:r>
              <a:rPr sz="1000" dirty="0">
                <a:solidFill>
                  <a:srgbClr val="534C47"/>
                </a:solidFill>
                <a:latin typeface="Microsoft YaHei"/>
                <a:cs typeface="Microsoft YaHei"/>
              </a:rPr>
              <a:t>审批组件增强 </a:t>
            </a:r>
            <a:r>
              <a:rPr sz="1000" spc="5" dirty="0">
                <a:solidFill>
                  <a:srgbClr val="534C47"/>
                </a:solidFill>
                <a:latin typeface="Microsoft YaHei"/>
                <a:cs typeface="Microsoft YaHei"/>
              </a:rPr>
              <a:t> </a:t>
            </a:r>
            <a:r>
              <a:rPr sz="1000" dirty="0">
                <a:solidFill>
                  <a:srgbClr val="534C47"/>
                </a:solidFill>
                <a:latin typeface="Microsoft YaHei"/>
                <a:cs typeface="Microsoft YaHei"/>
              </a:rPr>
              <a:t>P</a:t>
            </a:r>
            <a:r>
              <a:rPr sz="1000" spc="-10" dirty="0">
                <a:solidFill>
                  <a:srgbClr val="534C47"/>
                </a:solidFill>
                <a:latin typeface="Microsoft YaHei"/>
                <a:cs typeface="Microsoft YaHei"/>
              </a:rPr>
              <a:t>W</a:t>
            </a:r>
            <a:r>
              <a:rPr sz="1000" spc="-5" dirty="0">
                <a:solidFill>
                  <a:srgbClr val="534C47"/>
                </a:solidFill>
                <a:latin typeface="Microsoft YaHei"/>
                <a:cs typeface="Microsoft YaHei"/>
              </a:rPr>
              <a:t>A</a:t>
            </a:r>
            <a:r>
              <a:rPr sz="1000" dirty="0">
                <a:solidFill>
                  <a:srgbClr val="534C47"/>
                </a:solidFill>
                <a:latin typeface="Microsoft YaHei"/>
                <a:cs typeface="Microsoft YaHei"/>
              </a:rPr>
              <a:t>及移动端增强 主题风格及UI增强</a:t>
            </a:r>
            <a:endParaRPr sz="1000">
              <a:latin typeface="Microsoft YaHei"/>
              <a:cs typeface="Microsoft YaHei"/>
            </a:endParaRPr>
          </a:p>
        </p:txBody>
      </p:sp>
      <p:sp>
        <p:nvSpPr>
          <p:cNvPr id="61" name="object 88">
            <a:extLst>
              <a:ext uri="{FF2B5EF4-FFF2-40B4-BE49-F238E27FC236}">
                <a16:creationId xmlns:a16="http://schemas.microsoft.com/office/drawing/2014/main" id="{F4A32F58-55C4-441F-9E4D-A3DCF31F3796}"/>
              </a:ext>
            </a:extLst>
          </p:cNvPr>
          <p:cNvSpPr/>
          <p:nvPr/>
        </p:nvSpPr>
        <p:spPr>
          <a:xfrm>
            <a:off x="9304167" y="484025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6" y="597944"/>
                </a:lnTo>
                <a:lnTo>
                  <a:pt x="396062" y="586541"/>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object 89">
            <a:extLst>
              <a:ext uri="{FF2B5EF4-FFF2-40B4-BE49-F238E27FC236}">
                <a16:creationId xmlns:a16="http://schemas.microsoft.com/office/drawing/2014/main" id="{2BC2BC29-70D9-47E1-B5EE-538F6728B96D}"/>
              </a:ext>
            </a:extLst>
          </p:cNvPr>
          <p:cNvSpPr txBox="1"/>
          <p:nvPr/>
        </p:nvSpPr>
        <p:spPr>
          <a:xfrm>
            <a:off x="9364869"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63" name="object 90">
            <a:extLst>
              <a:ext uri="{FF2B5EF4-FFF2-40B4-BE49-F238E27FC236}">
                <a16:creationId xmlns:a16="http://schemas.microsoft.com/office/drawing/2014/main" id="{8ECC7FC3-1A67-4003-94D7-1E0D1C9FAB91}"/>
              </a:ext>
            </a:extLst>
          </p:cNvPr>
          <p:cNvSpPr txBox="1"/>
          <p:nvPr/>
        </p:nvSpPr>
        <p:spPr>
          <a:xfrm>
            <a:off x="9940646" y="4778756"/>
            <a:ext cx="1212850"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原生地图组件</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分面搜索增强</a:t>
            </a:r>
            <a:endParaRPr sz="1000">
              <a:latin typeface="Microsoft YaHei"/>
              <a:cs typeface="Microsoft YaHei"/>
            </a:endParaRPr>
          </a:p>
          <a:p>
            <a:pPr marL="12700" marR="5080">
              <a:lnSpc>
                <a:spcPct val="150000"/>
              </a:lnSpc>
            </a:pP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T数据源功能提升  </a:t>
            </a:r>
            <a:r>
              <a:rPr sz="1000" spc="-5" dirty="0">
                <a:solidFill>
                  <a:srgbClr val="534C47"/>
                </a:solidFill>
                <a:latin typeface="Microsoft YaHei"/>
                <a:cs typeface="Microsoft YaHei"/>
              </a:rPr>
              <a:t>Markdown</a:t>
            </a:r>
            <a:r>
              <a:rPr sz="1000" dirty="0">
                <a:solidFill>
                  <a:srgbClr val="534C47"/>
                </a:solidFill>
                <a:latin typeface="Microsoft YaHei"/>
                <a:cs typeface="Microsoft YaHei"/>
              </a:rPr>
              <a:t>原生支持</a:t>
            </a:r>
            <a:endParaRPr sz="1000">
              <a:latin typeface="Microsoft YaHei"/>
              <a:cs typeface="Microsoft YaHei"/>
            </a:endParaRPr>
          </a:p>
        </p:txBody>
      </p:sp>
      <p:sp>
        <p:nvSpPr>
          <p:cNvPr id="64" name="object 91">
            <a:extLst>
              <a:ext uri="{FF2B5EF4-FFF2-40B4-BE49-F238E27FC236}">
                <a16:creationId xmlns:a16="http://schemas.microsoft.com/office/drawing/2014/main" id="{EFE3D7B7-BBE7-444A-9DDF-27697D463168}"/>
              </a:ext>
            </a:extLst>
          </p:cNvPr>
          <p:cNvSpPr/>
          <p:nvPr/>
        </p:nvSpPr>
        <p:spPr>
          <a:xfrm>
            <a:off x="9304167" y="585976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2"/>
                </a:lnTo>
                <a:lnTo>
                  <a:pt x="349756" y="597944"/>
                </a:lnTo>
                <a:lnTo>
                  <a:pt x="396062" y="586540"/>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92">
            <a:extLst>
              <a:ext uri="{FF2B5EF4-FFF2-40B4-BE49-F238E27FC236}">
                <a16:creationId xmlns:a16="http://schemas.microsoft.com/office/drawing/2014/main" id="{6D4A64EB-4DD1-4ADD-BCFD-345278D45677}"/>
              </a:ext>
            </a:extLst>
          </p:cNvPr>
          <p:cNvSpPr txBox="1"/>
          <p:nvPr/>
        </p:nvSpPr>
        <p:spPr>
          <a:xfrm>
            <a:off x="9364869" y="5854701"/>
            <a:ext cx="2355850" cy="42481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8010">
              <a:lnSpc>
                <a:spcPct val="100000"/>
              </a:lnSpc>
              <a:spcBef>
                <a:spcPts val="100"/>
              </a:spcBef>
            </a:pPr>
            <a:r>
              <a:rPr sz="1000" b="1" dirty="0">
                <a:solidFill>
                  <a:srgbClr val="D2340F"/>
                </a:solidFill>
                <a:latin typeface="Microsoft YaHei"/>
                <a:cs typeface="Microsoft YaHei"/>
              </a:rPr>
              <a:t>智能过滤器</a:t>
            </a:r>
            <a:r>
              <a:rPr sz="1000" b="1" spc="-5" dirty="0">
                <a:solidFill>
                  <a:srgbClr val="D2340F"/>
                </a:solidFill>
                <a:latin typeface="Microsoft YaHei"/>
                <a:cs typeface="Microsoft YaHei"/>
              </a:rPr>
              <a:t>（Smart</a:t>
            </a:r>
            <a:r>
              <a:rPr sz="1000" b="1" spc="-45" dirty="0">
                <a:solidFill>
                  <a:srgbClr val="D2340F"/>
                </a:solidFill>
                <a:latin typeface="Microsoft YaHei"/>
                <a:cs typeface="Microsoft YaHei"/>
              </a:rPr>
              <a:t> </a:t>
            </a:r>
            <a:r>
              <a:rPr sz="1000" b="1" spc="-5" dirty="0">
                <a:solidFill>
                  <a:srgbClr val="D2340F"/>
                </a:solidFill>
                <a:latin typeface="Microsoft YaHei"/>
                <a:cs typeface="Microsoft YaHei"/>
              </a:rPr>
              <a:t>Filters）</a:t>
            </a:r>
            <a:endParaRPr sz="1000">
              <a:latin typeface="Microsoft YaHei"/>
              <a:cs typeface="Microsoft YaHei"/>
            </a:endParaRPr>
          </a:p>
          <a:p>
            <a:pPr marL="12700">
              <a:lnSpc>
                <a:spcPct val="100000"/>
              </a:lnSpc>
              <a:spcBef>
                <a:spcPts val="20"/>
              </a:spcBef>
              <a:tabLst>
                <a:tab pos="588010" algn="l"/>
              </a:tabLst>
            </a:pPr>
            <a:r>
              <a:rPr sz="1600" b="1" dirty="0">
                <a:solidFill>
                  <a:srgbClr val="FCFBFA"/>
                </a:solidFill>
                <a:latin typeface="Microsoft YaHei"/>
                <a:cs typeface="Microsoft YaHei"/>
              </a:rPr>
              <a:t>21.2	</a:t>
            </a:r>
            <a:r>
              <a:rPr sz="1000" b="1" dirty="0">
                <a:solidFill>
                  <a:srgbClr val="D2340F"/>
                </a:solidFill>
                <a:latin typeface="Microsoft YaHei"/>
                <a:cs typeface="Microsoft YaHei"/>
              </a:rPr>
              <a:t>渐进式</a:t>
            </a:r>
            <a:r>
              <a:rPr sz="1000" b="1" spc="-5" dirty="0">
                <a:solidFill>
                  <a:srgbClr val="D2340F"/>
                </a:solidFill>
                <a:latin typeface="Microsoft YaHei"/>
                <a:cs typeface="Microsoft YaHei"/>
              </a:rPr>
              <a:t>Web</a:t>
            </a:r>
            <a:r>
              <a:rPr sz="1000" b="1" dirty="0">
                <a:solidFill>
                  <a:srgbClr val="D2340F"/>
                </a:solidFill>
                <a:latin typeface="Microsoft YaHei"/>
                <a:cs typeface="Microsoft YaHei"/>
              </a:rPr>
              <a:t>应用程序</a:t>
            </a:r>
            <a:r>
              <a:rPr sz="1000" b="1" spc="-5" dirty="0">
                <a:solidFill>
                  <a:srgbClr val="D2340F"/>
                </a:solidFill>
                <a:latin typeface="Microsoft YaHei"/>
                <a:cs typeface="Microsoft YaHei"/>
              </a:rPr>
              <a:t>（PWA）</a:t>
            </a:r>
            <a:endParaRPr sz="1000">
              <a:latin typeface="Microsoft YaHei"/>
              <a:cs typeface="Microsoft YaHei"/>
            </a:endParaRPr>
          </a:p>
        </p:txBody>
      </p:sp>
      <p:sp>
        <p:nvSpPr>
          <p:cNvPr id="66" name="object 93">
            <a:extLst>
              <a:ext uri="{FF2B5EF4-FFF2-40B4-BE49-F238E27FC236}">
                <a16:creationId xmlns:a16="http://schemas.microsoft.com/office/drawing/2014/main" id="{CFE4DF97-D02E-4EAD-B17D-FB41DACF4370}"/>
              </a:ext>
            </a:extLst>
          </p:cNvPr>
          <p:cNvSpPr txBox="1"/>
          <p:nvPr/>
        </p:nvSpPr>
        <p:spPr>
          <a:xfrm>
            <a:off x="9940646" y="6311901"/>
            <a:ext cx="104775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312D2A"/>
                </a:solidFill>
                <a:latin typeface="Microsoft YaHei"/>
                <a:cs typeface="Microsoft YaHei"/>
              </a:rPr>
              <a:t>主题风格及U</a:t>
            </a:r>
            <a:r>
              <a:rPr sz="1000" spc="5" dirty="0">
                <a:solidFill>
                  <a:srgbClr val="312D2A"/>
                </a:solidFill>
                <a:latin typeface="Microsoft YaHei"/>
                <a:cs typeface="Microsoft YaHei"/>
              </a:rPr>
              <a:t>I</a:t>
            </a:r>
            <a:r>
              <a:rPr sz="1000" dirty="0">
                <a:solidFill>
                  <a:srgbClr val="312D2A"/>
                </a:solidFill>
                <a:latin typeface="Microsoft YaHei"/>
                <a:cs typeface="Microsoft YaHei"/>
              </a:rPr>
              <a:t>增强</a:t>
            </a:r>
            <a:endParaRPr sz="1000">
              <a:latin typeface="Microsoft YaHei"/>
              <a:cs typeface="Microsoft YaHei"/>
            </a:endParaRPr>
          </a:p>
        </p:txBody>
      </p:sp>
      <p:grpSp>
        <p:nvGrpSpPr>
          <p:cNvPr id="67" name="object 94">
            <a:extLst>
              <a:ext uri="{FF2B5EF4-FFF2-40B4-BE49-F238E27FC236}">
                <a16:creationId xmlns:a16="http://schemas.microsoft.com/office/drawing/2014/main" id="{1DD09275-4B36-477C-966A-8ED1E5D5D69F}"/>
              </a:ext>
            </a:extLst>
          </p:cNvPr>
          <p:cNvGrpSpPr/>
          <p:nvPr/>
        </p:nvGrpSpPr>
        <p:grpSpPr>
          <a:xfrm>
            <a:off x="9605108" y="2731848"/>
            <a:ext cx="1683743" cy="3128117"/>
            <a:chOff x="9625907" y="2799919"/>
            <a:chExt cx="1683743" cy="3128117"/>
          </a:xfrm>
        </p:grpSpPr>
        <p:sp>
          <p:nvSpPr>
            <p:cNvPr id="69" name="object 95">
              <a:extLst>
                <a:ext uri="{FF2B5EF4-FFF2-40B4-BE49-F238E27FC236}">
                  <a16:creationId xmlns:a16="http://schemas.microsoft.com/office/drawing/2014/main" id="{CF040648-669C-4760-B99E-764CA16C8D67}"/>
                </a:ext>
              </a:extLst>
            </p:cNvPr>
            <p:cNvSpPr/>
            <p:nvPr/>
          </p:nvSpPr>
          <p:spPr>
            <a:xfrm>
              <a:off x="9625909" y="551020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0" name="object 96">
              <a:extLst>
                <a:ext uri="{FF2B5EF4-FFF2-40B4-BE49-F238E27FC236}">
                  <a16:creationId xmlns:a16="http://schemas.microsoft.com/office/drawing/2014/main" id="{557A20E9-9B9A-4021-B901-A65536BF81B0}"/>
                </a:ext>
              </a:extLst>
            </p:cNvPr>
            <p:cNvSpPr/>
            <p:nvPr/>
          </p:nvSpPr>
          <p:spPr>
            <a:xfrm>
              <a:off x="9625907" y="4781567"/>
              <a:ext cx="580390" cy="127000"/>
            </a:xfrm>
            <a:custGeom>
              <a:avLst/>
              <a:gdLst/>
              <a:ahLst/>
              <a:cxnLst/>
              <a:rect l="l" t="t" r="r" b="b"/>
              <a:pathLst>
                <a:path w="580390" h="127000">
                  <a:moveTo>
                    <a:pt x="0" y="126756"/>
                  </a:moveTo>
                  <a:lnTo>
                    <a:pt x="0" y="0"/>
                  </a:lnTo>
                  <a:lnTo>
                    <a:pt x="579905"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1" name="object 97">
              <a:extLst>
                <a:ext uri="{FF2B5EF4-FFF2-40B4-BE49-F238E27FC236}">
                  <a16:creationId xmlns:a16="http://schemas.microsoft.com/office/drawing/2014/main" id="{0892F88D-646B-42D7-8696-17DA2B8595AC}"/>
                </a:ext>
              </a:extLst>
            </p:cNvPr>
            <p:cNvSpPr/>
            <p:nvPr/>
          </p:nvSpPr>
          <p:spPr>
            <a:xfrm>
              <a:off x="10200455" y="4653136"/>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object 98">
              <a:extLst>
                <a:ext uri="{FF2B5EF4-FFF2-40B4-BE49-F238E27FC236}">
                  <a16:creationId xmlns:a16="http://schemas.microsoft.com/office/drawing/2014/main" id="{104228ED-B758-461C-B556-11DB34E82A4C}"/>
                </a:ext>
              </a:extLst>
            </p:cNvPr>
            <p:cNvSpPr/>
            <p:nvPr/>
          </p:nvSpPr>
          <p:spPr>
            <a:xfrm>
              <a:off x="10272742" y="2799919"/>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0"/>
                  </a:lnTo>
                  <a:lnTo>
                    <a:pt x="586540" y="396061"/>
                  </a:lnTo>
                  <a:lnTo>
                    <a:pt x="597943" y="349754"/>
                  </a:lnTo>
                  <a:lnTo>
                    <a:pt x="601882" y="300940"/>
                  </a:lnTo>
                  <a:lnTo>
                    <a:pt x="597943" y="252126"/>
                  </a:lnTo>
                  <a:lnTo>
                    <a:pt x="586540" y="205819"/>
                  </a:lnTo>
                  <a:lnTo>
                    <a:pt x="568291" y="162640"/>
                  </a:lnTo>
                  <a:lnTo>
                    <a:pt x="543818" y="123208"/>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99">
              <a:extLst>
                <a:ext uri="{FF2B5EF4-FFF2-40B4-BE49-F238E27FC236}">
                  <a16:creationId xmlns:a16="http://schemas.microsoft.com/office/drawing/2014/main" id="{7E7F3C41-311B-4EF6-80FB-380674FA7583}"/>
                </a:ext>
              </a:extLst>
            </p:cNvPr>
            <p:cNvSpPr/>
            <p:nvPr/>
          </p:nvSpPr>
          <p:spPr>
            <a:xfrm>
              <a:off x="10573685" y="3401801"/>
              <a:ext cx="735965" cy="857250"/>
            </a:xfrm>
            <a:custGeom>
              <a:avLst/>
              <a:gdLst/>
              <a:ahLst/>
              <a:cxnLst/>
              <a:rect l="l" t="t" r="r" b="b"/>
              <a:pathLst>
                <a:path w="735965" h="857250">
                  <a:moveTo>
                    <a:pt x="735450" y="856778"/>
                  </a:moveTo>
                  <a:lnTo>
                    <a:pt x="735450" y="350011"/>
                  </a:lnTo>
                  <a:lnTo>
                    <a:pt x="0" y="350011"/>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8" name="object 100">
            <a:extLst>
              <a:ext uri="{FF2B5EF4-FFF2-40B4-BE49-F238E27FC236}">
                <a16:creationId xmlns:a16="http://schemas.microsoft.com/office/drawing/2014/main" id="{C9DD078D-7823-4649-B223-EAD5A573D03E}"/>
              </a:ext>
            </a:extLst>
          </p:cNvPr>
          <p:cNvSpPr txBox="1"/>
          <p:nvPr/>
        </p:nvSpPr>
        <p:spPr>
          <a:xfrm>
            <a:off x="10312644" y="2736596"/>
            <a:ext cx="1546225" cy="863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9440">
              <a:lnSpc>
                <a:spcPct val="100000"/>
              </a:lnSpc>
              <a:spcBef>
                <a:spcPts val="100"/>
              </a:spcBef>
            </a:pPr>
            <a:r>
              <a:rPr sz="1000" b="1" dirty="0">
                <a:solidFill>
                  <a:srgbClr val="D2340F"/>
                </a:solidFill>
                <a:latin typeface="Microsoft YaHei"/>
                <a:cs typeface="Microsoft YaHei"/>
              </a:rPr>
              <a:t>模板组件</a:t>
            </a:r>
            <a:endParaRPr sz="1000">
              <a:latin typeface="Microsoft YaHei"/>
              <a:cs typeface="Microsoft YaHei"/>
            </a:endParaRPr>
          </a:p>
          <a:p>
            <a:pPr marL="12700">
              <a:lnSpc>
                <a:spcPct val="100000"/>
              </a:lnSpc>
              <a:tabLst>
                <a:tab pos="599440" algn="l"/>
              </a:tabLst>
            </a:pPr>
            <a:r>
              <a:rPr sz="2400" b="1" baseline="1736" dirty="0">
                <a:solidFill>
                  <a:srgbClr val="FCFBFA"/>
                </a:solidFill>
                <a:latin typeface="Microsoft YaHei"/>
                <a:cs typeface="Microsoft YaHei"/>
              </a:rPr>
              <a:t>23.1	</a:t>
            </a:r>
            <a:r>
              <a:rPr sz="1000" b="1" spc="-5" dirty="0">
                <a:solidFill>
                  <a:srgbClr val="D2340F"/>
                </a:solidFill>
                <a:latin typeface="Microsoft YaHei"/>
                <a:cs typeface="Microsoft YaHei"/>
              </a:rPr>
              <a:t>PWA</a:t>
            </a:r>
            <a:r>
              <a:rPr sz="1000" b="1" dirty="0">
                <a:solidFill>
                  <a:srgbClr val="D2340F"/>
                </a:solidFill>
                <a:latin typeface="Microsoft YaHei"/>
                <a:cs typeface="Microsoft YaHei"/>
              </a:rPr>
              <a:t>推送通知</a:t>
            </a:r>
            <a:endParaRPr sz="1000">
              <a:latin typeface="Microsoft YaHei"/>
              <a:cs typeface="Microsoft YaHei"/>
            </a:endParaRPr>
          </a:p>
          <a:p>
            <a:pPr marL="599440" marR="5080">
              <a:lnSpc>
                <a:spcPts val="1800"/>
              </a:lnSpc>
            </a:pPr>
            <a:r>
              <a:rPr sz="1000" dirty="0">
                <a:solidFill>
                  <a:srgbClr val="534C47"/>
                </a:solidFill>
                <a:latin typeface="Microsoft YaHei"/>
                <a:cs typeface="Microsoft YaHei"/>
              </a:rPr>
              <a:t>页面处理增强 </a:t>
            </a: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T数据源增强</a:t>
            </a:r>
            <a:endParaRPr sz="1000">
              <a:latin typeface="Microsoft YaHei"/>
              <a:cs typeface="Microsoft YaHei"/>
            </a:endParaRPr>
          </a:p>
        </p:txBody>
      </p:sp>
      <p:grpSp>
        <p:nvGrpSpPr>
          <p:cNvPr id="100" name="object 67">
            <a:extLst>
              <a:ext uri="{FF2B5EF4-FFF2-40B4-BE49-F238E27FC236}">
                <a16:creationId xmlns:a16="http://schemas.microsoft.com/office/drawing/2014/main" id="{7F2BCCE0-837B-479F-9472-83B2661F1886}"/>
              </a:ext>
            </a:extLst>
          </p:cNvPr>
          <p:cNvGrpSpPr/>
          <p:nvPr/>
        </p:nvGrpSpPr>
        <p:grpSpPr>
          <a:xfrm>
            <a:off x="-17756" y="4061898"/>
            <a:ext cx="12192000" cy="521970"/>
            <a:chOff x="0" y="4132922"/>
            <a:chExt cx="12192000" cy="521970"/>
          </a:xfrm>
        </p:grpSpPr>
        <p:sp>
          <p:nvSpPr>
            <p:cNvPr id="101" name="object 68">
              <a:extLst>
                <a:ext uri="{FF2B5EF4-FFF2-40B4-BE49-F238E27FC236}">
                  <a16:creationId xmlns:a16="http://schemas.microsoft.com/office/drawing/2014/main" id="{2F8C4E57-8C41-4C78-8621-F2AB7916D208}"/>
                </a:ext>
              </a:extLst>
            </p:cNvPr>
            <p:cNvSpPr/>
            <p:nvPr/>
          </p:nvSpPr>
          <p:spPr>
            <a:xfrm>
              <a:off x="6816080" y="4142447"/>
              <a:ext cx="0" cy="142875"/>
            </a:xfrm>
            <a:custGeom>
              <a:avLst/>
              <a:gdLst/>
              <a:ahLst/>
              <a:cxnLst/>
              <a:rect l="l" t="t" r="r" b="b"/>
              <a:pathLst>
                <a:path h="142875">
                  <a:moveTo>
                    <a:pt x="1" y="142820"/>
                  </a:moveTo>
                  <a:lnTo>
                    <a:pt x="0" y="0"/>
                  </a:lnTo>
                </a:path>
              </a:pathLst>
            </a:custGeom>
            <a:ln w="19050">
              <a:solidFill>
                <a:srgbClr val="F5B642"/>
              </a:solidFill>
            </a:ln>
          </p:spPr>
          <p:txBody>
            <a:bodyPr wrap="square" lIns="0" tIns="0" rIns="0" bIns="0" rtlCol="0"/>
            <a:lstStyle/>
            <a:p>
              <a:endParaRPr/>
            </a:p>
          </p:txBody>
        </p:sp>
        <p:pic>
          <p:nvPicPr>
            <p:cNvPr id="102" name="object 69">
              <a:extLst>
                <a:ext uri="{FF2B5EF4-FFF2-40B4-BE49-F238E27FC236}">
                  <a16:creationId xmlns:a16="http://schemas.microsoft.com/office/drawing/2014/main" id="{5B0E3230-F9B2-4B36-A90B-FCCE20E9D1FD}"/>
                </a:ext>
              </a:extLst>
            </p:cNvPr>
            <p:cNvPicPr/>
            <p:nvPr/>
          </p:nvPicPr>
          <p:blipFill>
            <a:blip r:embed="rId2" cstate="print"/>
            <a:stretch>
              <a:fillRect/>
            </a:stretch>
          </p:blipFill>
          <p:spPr>
            <a:xfrm>
              <a:off x="0" y="4256213"/>
              <a:ext cx="11415170" cy="398441"/>
            </a:xfrm>
            <a:prstGeom prst="rect">
              <a:avLst/>
            </a:prstGeom>
          </p:spPr>
        </p:pic>
        <p:pic>
          <p:nvPicPr>
            <p:cNvPr id="103" name="object 70">
              <a:extLst>
                <a:ext uri="{FF2B5EF4-FFF2-40B4-BE49-F238E27FC236}">
                  <a16:creationId xmlns:a16="http://schemas.microsoft.com/office/drawing/2014/main" id="{4CF3CE41-66FA-457F-8593-06B401C70FD2}"/>
                </a:ext>
              </a:extLst>
            </p:cNvPr>
            <p:cNvPicPr/>
            <p:nvPr/>
          </p:nvPicPr>
          <p:blipFill>
            <a:blip r:embed="rId3" cstate="print"/>
            <a:stretch>
              <a:fillRect/>
            </a:stretch>
          </p:blipFill>
          <p:spPr>
            <a:xfrm>
              <a:off x="6561497" y="4256663"/>
              <a:ext cx="5630501" cy="397539"/>
            </a:xfrm>
            <a:prstGeom prst="rect">
              <a:avLst/>
            </a:prstGeom>
          </p:spPr>
        </p:pic>
      </p:grpSp>
      <p:sp>
        <p:nvSpPr>
          <p:cNvPr id="104" name="object 71">
            <a:extLst>
              <a:ext uri="{FF2B5EF4-FFF2-40B4-BE49-F238E27FC236}">
                <a16:creationId xmlns:a16="http://schemas.microsoft.com/office/drawing/2014/main" id="{66F996D8-9FCE-4B37-8C04-789A93F52BCD}"/>
              </a:ext>
            </a:extLst>
          </p:cNvPr>
          <p:cNvSpPr txBox="1"/>
          <p:nvPr/>
        </p:nvSpPr>
        <p:spPr>
          <a:xfrm>
            <a:off x="6555515" y="4237808"/>
            <a:ext cx="503555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D2340E"/>
                </a:solidFill>
                <a:latin typeface="Calibri"/>
                <a:cs typeface="Calibri"/>
              </a:rPr>
              <a:t>2015</a:t>
            </a:r>
            <a:r>
              <a:rPr sz="1800" b="1" spc="400" dirty="0">
                <a:solidFill>
                  <a:srgbClr val="D2340E"/>
                </a:solidFill>
                <a:latin typeface="Calibri"/>
                <a:cs typeface="Calibri"/>
              </a:rPr>
              <a:t> </a:t>
            </a:r>
            <a:r>
              <a:rPr sz="1800" b="1" dirty="0">
                <a:solidFill>
                  <a:srgbClr val="D2340E"/>
                </a:solidFill>
                <a:latin typeface="Calibri"/>
                <a:cs typeface="Calibri"/>
              </a:rPr>
              <a:t>2016  2017  2018</a:t>
            </a:r>
            <a:r>
              <a:rPr sz="1800" b="1" spc="400" dirty="0">
                <a:solidFill>
                  <a:srgbClr val="D2340E"/>
                </a:solidFill>
                <a:latin typeface="Calibri"/>
                <a:cs typeface="Calibri"/>
              </a:rPr>
              <a:t> </a:t>
            </a:r>
            <a:r>
              <a:rPr sz="1800" b="1" dirty="0">
                <a:solidFill>
                  <a:srgbClr val="D2340E"/>
                </a:solidFill>
                <a:latin typeface="Calibri"/>
                <a:cs typeface="Calibri"/>
              </a:rPr>
              <a:t>2019  2020  2021</a:t>
            </a:r>
            <a:r>
              <a:rPr sz="1800" b="1" spc="400" dirty="0">
                <a:solidFill>
                  <a:srgbClr val="D2340E"/>
                </a:solidFill>
                <a:latin typeface="Calibri"/>
                <a:cs typeface="Calibri"/>
              </a:rPr>
              <a:t> </a:t>
            </a:r>
            <a:r>
              <a:rPr sz="1800" b="1" dirty="0">
                <a:solidFill>
                  <a:srgbClr val="D2340E"/>
                </a:solidFill>
                <a:latin typeface="Calibri"/>
                <a:cs typeface="Calibri"/>
              </a:rPr>
              <a:t>2022  2023</a:t>
            </a:r>
            <a:endParaRPr sz="1800" dirty="0">
              <a:latin typeface="Calibri"/>
              <a:cs typeface="Calibri"/>
            </a:endParaRPr>
          </a:p>
        </p:txBody>
      </p:sp>
      <p:sp>
        <p:nvSpPr>
          <p:cNvPr id="107" name="文本框 4">
            <a:extLst>
              <a:ext uri="{FF2B5EF4-FFF2-40B4-BE49-F238E27FC236}">
                <a16:creationId xmlns:a16="http://schemas.microsoft.com/office/drawing/2014/main" id="{997FB22C-78C5-4113-95F4-B0C69C0E173B}"/>
              </a:ext>
            </a:extLst>
          </p:cNvPr>
          <p:cNvSpPr txBox="1"/>
          <p:nvPr/>
        </p:nvSpPr>
        <p:spPr>
          <a:xfrm>
            <a:off x="765666" y="1015843"/>
            <a:ext cx="5073677" cy="307777"/>
          </a:xfrm>
          <a:prstGeom prst="rect">
            <a:avLst/>
          </a:prstGeom>
          <a:noFill/>
        </p:spPr>
        <p:txBody>
          <a:bodyPr wrap="square" rtlCol="0">
            <a:spAutoFit/>
          </a:bodyPr>
          <a:lstStyle/>
          <a:p>
            <a:r>
              <a:rPr lang="zh-CN" altLang="en-US" sz="1400" dirty="0">
                <a:latin typeface="+mn-ea"/>
              </a:rPr>
              <a:t>成熟稳定：至今</a:t>
            </a:r>
            <a:r>
              <a:rPr lang="en-US" altLang="zh-CN" sz="1400" dirty="0">
                <a:latin typeface="+mn-ea"/>
              </a:rPr>
              <a:t>20</a:t>
            </a:r>
            <a:r>
              <a:rPr lang="zh-CN" altLang="en-US" sz="1400" dirty="0">
                <a:latin typeface="+mn-ea"/>
              </a:rPr>
              <a:t>年发展史</a:t>
            </a:r>
          </a:p>
        </p:txBody>
      </p:sp>
    </p:spTree>
    <p:extLst>
      <p:ext uri="{BB962C8B-B14F-4D97-AF65-F5344CB8AC3E}">
        <p14:creationId xmlns:p14="http://schemas.microsoft.com/office/powerpoint/2010/main" val="21843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8 unknown"/>
  <p:tag name="AS_RELEASE_DATE" val="2018.06.30"/>
  <p:tag name="AS_TITLE" val="Aspose.Slides for Java"/>
  <p:tag name="AS_VERSION" val="18.6"/>
</p:tagLst>
</file>

<file path=ppt/tags/tag2.xml><?xml version="1.0" encoding="utf-8"?>
<p:tagLst xmlns:a="http://schemas.openxmlformats.org/drawingml/2006/main" xmlns:r="http://schemas.openxmlformats.org/officeDocument/2006/relationships" xmlns:p="http://schemas.openxmlformats.org/presentationml/2006/main">
  <p:tag name="AS_UNIQUEID" val="11114"/>
</p:tagLst>
</file>

<file path=ppt/tags/tag3.xml><?xml version="1.0" encoding="utf-8"?>
<p:tagLst xmlns:a="http://schemas.openxmlformats.org/drawingml/2006/main" xmlns:r="http://schemas.openxmlformats.org/officeDocument/2006/relationships" xmlns:p="http://schemas.openxmlformats.org/presentationml/2006/main">
  <p:tag name="AS_UNIQUEID" val="11115"/>
</p:tagLst>
</file>

<file path=ppt/tags/tag4.xml><?xml version="1.0" encoding="utf-8"?>
<p:tagLst xmlns:a="http://schemas.openxmlformats.org/drawingml/2006/main" xmlns:r="http://schemas.openxmlformats.org/officeDocument/2006/relationships" xmlns:p="http://schemas.openxmlformats.org/presentationml/2006/main">
  <p:tag name="AS_UNIQUEID" val="11116"/>
</p:tagLst>
</file>

<file path=ppt/tags/tag5.xml><?xml version="1.0" encoding="utf-8"?>
<p:tagLst xmlns:a="http://schemas.openxmlformats.org/drawingml/2006/main" xmlns:r="http://schemas.openxmlformats.org/officeDocument/2006/relationships" xmlns:p="http://schemas.openxmlformats.org/presentationml/2006/main">
  <p:tag name="AS_UNIQUEID" val="11117"/>
</p:tagLst>
</file>

<file path=ppt/tags/tag6.xml><?xml version="1.0" encoding="utf-8"?>
<p:tagLst xmlns:a="http://schemas.openxmlformats.org/drawingml/2006/main" xmlns:r="http://schemas.openxmlformats.org/officeDocument/2006/relationships" xmlns:p="http://schemas.openxmlformats.org/presentationml/2006/main">
  <p:tag name="AS_UNIQUEID" val="11118"/>
</p:tagLst>
</file>

<file path=ppt/tags/tag7.xml><?xml version="1.0" encoding="utf-8"?>
<p:tagLst xmlns:a="http://schemas.openxmlformats.org/drawingml/2006/main" xmlns:r="http://schemas.openxmlformats.org/officeDocument/2006/relationships" xmlns:p="http://schemas.openxmlformats.org/presentationml/2006/main">
  <p:tag name="AS_UNIQUEID" val="11119"/>
</p:tagLst>
</file>

<file path=ppt/tags/tag8.xml><?xml version="1.0" encoding="utf-8"?>
<p:tagLst xmlns:a="http://schemas.openxmlformats.org/drawingml/2006/main" xmlns:r="http://schemas.openxmlformats.org/officeDocument/2006/relationships" xmlns:p="http://schemas.openxmlformats.org/presentationml/2006/main">
  <p:tag name="AS_UNIQUEID" val="11120"/>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017C9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58376</TotalTime>
  <Words>4998</Words>
  <Application>Microsoft Office PowerPoint</Application>
  <PresentationFormat>Custom</PresentationFormat>
  <Paragraphs>438</Paragraphs>
  <Slides>47</Slides>
  <Notes>12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47</vt:i4>
      </vt:variant>
    </vt:vector>
  </HeadingPairs>
  <TitlesOfParts>
    <vt:vector size="67" baseType="lpstr">
      <vt:lpstr>Helvetica Light</vt:lpstr>
      <vt:lpstr>Helvetica Neue</vt:lpstr>
      <vt:lpstr>Oracle Sans Tab (Body)</vt:lpstr>
      <vt:lpstr>System Font Regular</vt:lpstr>
      <vt:lpstr>Microsoft YaHei</vt:lpstr>
      <vt:lpstr>Microsoft YaHei</vt:lpstr>
      <vt:lpstr>Arial</vt:lpstr>
      <vt:lpstr>Calibri</vt:lpstr>
      <vt:lpstr>Courier New</vt:lpstr>
      <vt:lpstr>Georgia</vt:lpstr>
      <vt:lpstr>Helvetica</vt:lpstr>
      <vt:lpstr>Oracle Sans</vt:lpstr>
      <vt:lpstr>Oracle Sans Bold</vt:lpstr>
      <vt:lpstr>Oracle Sans Extra Bold</vt:lpstr>
      <vt:lpstr>Oracle Sans Light</vt:lpstr>
      <vt:lpstr>Oracle Sans Tab</vt:lpstr>
      <vt:lpstr>Oracle Sans Tab Light</vt:lpstr>
      <vt:lpstr>Times New Roman</vt:lpstr>
      <vt:lpstr>Wingdings</vt:lpstr>
      <vt:lpstr>Parent Master Pillars</vt:lpstr>
      <vt:lpstr>PowerPoint Presentation</vt:lpstr>
      <vt:lpstr>会议日程</vt:lpstr>
      <vt:lpstr>传统开发这样的应用需要多久？</vt:lpstr>
      <vt:lpstr>PowerPoint Presentation</vt:lpstr>
      <vt:lpstr>PowerPoint Presentation</vt:lpstr>
      <vt:lpstr>什么是低代码LCAP</vt:lpstr>
      <vt:lpstr>Oracle敏捷开发工具-APEX?</vt:lpstr>
      <vt:lpstr>ORACLE APEX的价值 减少 98% 的手动编码工作，生产力提高 20 倍</vt:lpstr>
      <vt:lpstr>Oracle Apex发展史</vt:lpstr>
      <vt:lpstr>APEX架构图</vt:lpstr>
      <vt:lpstr>有ORACLE的地方，就有APEX</vt:lpstr>
      <vt:lpstr>Oracle APEX:全球最受欢迎的企业、低代码平台</vt:lpstr>
      <vt:lpstr>PowerPoint Presentation</vt:lpstr>
      <vt:lpstr>Gartner评价</vt:lpstr>
      <vt:lpstr>PowerPoint Presentation</vt:lpstr>
      <vt:lpstr>开发体验</vt:lpstr>
      <vt:lpstr>使用APEX为什么有快速交付应用的能力？ 存在多样化的 UI 组件</vt:lpstr>
      <vt:lpstr>丰富的报表功能</vt:lpstr>
      <vt:lpstr>交互式(报表|网格)可快速将数据转化为信息</vt:lpstr>
      <vt:lpstr>强大的绘制图表功能</vt:lpstr>
      <vt:lpstr>APEX插件世界</vt:lpstr>
      <vt:lpstr>APEX + Workflow (审批工作流)</vt:lpstr>
      <vt:lpstr>安全性：验证和授权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会议预定系统</vt:lpstr>
      <vt:lpstr>医院检测分诊登记系统</vt:lpstr>
      <vt:lpstr>XXX汽车部件有限公司</vt:lpstr>
      <vt:lpstr>PowerPoint Presentation</vt:lpstr>
      <vt:lpstr>我们的合作伙伴在用APEX做什么？ 先后利用APEX成功研发的部分软件产品</vt:lpstr>
      <vt:lpstr>PowerPoint Presentation</vt:lpstr>
      <vt:lpstr>用户类型</vt:lpstr>
      <vt:lpstr>PowerPoint Presentation</vt:lpstr>
      <vt:lpstr>PowerPoint Presentation</vt:lpstr>
      <vt:lpstr>PowerPoint Presentation</vt:lpstr>
      <vt:lpstr>页面编辑器</vt:lpstr>
      <vt:lpstr>PowerPoint Presentation</vt:lpstr>
      <vt:lpstr>如何学习Oracle APEX</vt:lpstr>
      <vt:lpstr>Oracle 官方的免费试用APEX 开发平台</vt:lpstr>
      <vt:lpstr>优势总结</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Low Code Apps using APEX on ATP</dc:title>
  <dc:creator>Manish Kapur</dc:creator>
  <cp:lastModifiedBy>Bo Wang</cp:lastModifiedBy>
  <cp:revision>3941</cp:revision>
  <cp:lastPrinted>2018-07-19T11:00:23Z</cp:lastPrinted>
  <dcterms:created xsi:type="dcterms:W3CDTF">2017-01-30T07:08:15Z</dcterms:created>
  <dcterms:modified xsi:type="dcterms:W3CDTF">2023-06-05T06:47:16Z</dcterms:modified>
</cp:coreProperties>
</file>